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</p:sldIdLst>
  <p:sldSz cy="5143500" cx="9144000"/>
  <p:notesSz cx="6858000" cy="9144000"/>
  <p:embeddedFontLst>
    <p:embeddedFont>
      <p:font typeface="Roboto ExtraLight"/>
      <p:regular r:id="rId92"/>
      <p:bold r:id="rId93"/>
      <p:italic r:id="rId94"/>
      <p:boldItalic r:id="rId95"/>
    </p:embeddedFont>
    <p:embeddedFont>
      <p:font typeface="Raleway"/>
      <p:regular r:id="rId96"/>
      <p:bold r:id="rId97"/>
      <p:italic r:id="rId98"/>
      <p:boldItalic r:id="rId99"/>
    </p:embeddedFont>
    <p:embeddedFont>
      <p:font typeface="Roboto"/>
      <p:regular r:id="rId100"/>
      <p:bold r:id="rId101"/>
      <p:italic r:id="rId102"/>
      <p:boldItalic r:id="rId103"/>
    </p:embeddedFont>
    <p:embeddedFont>
      <p:font typeface="Lato"/>
      <p:regular r:id="rId104"/>
      <p:bold r:id="rId105"/>
      <p:italic r:id="rId106"/>
      <p:boldItalic r:id="rId107"/>
    </p:embeddedFont>
    <p:embeddedFont>
      <p:font typeface="Raleway Light"/>
      <p:regular r:id="rId108"/>
      <p:bold r:id="rId109"/>
      <p:italic r:id="rId110"/>
      <p:boldItalic r:id="rId111"/>
    </p:embeddedFont>
    <p:embeddedFont>
      <p:font typeface="Open Sans SemiBold"/>
      <p:regular r:id="rId112"/>
      <p:bold r:id="rId113"/>
      <p:italic r:id="rId114"/>
      <p:boldItalic r:id="rId115"/>
    </p:embeddedFont>
    <p:embeddedFont>
      <p:font typeface="Roboto Light"/>
      <p:regular r:id="rId116"/>
      <p:bold r:id="rId117"/>
      <p:italic r:id="rId118"/>
      <p:boldItalic r:id="rId119"/>
    </p:embeddedFont>
    <p:embeddedFont>
      <p:font typeface="Open Sans ExtraBold"/>
      <p:bold r:id="rId120"/>
      <p:boldItalic r:id="rId121"/>
    </p:embeddedFont>
    <p:embeddedFont>
      <p:font typeface="Open Sans Light"/>
      <p:regular r:id="rId122"/>
      <p:bold r:id="rId123"/>
      <p:italic r:id="rId124"/>
      <p:boldItalic r:id="rId125"/>
    </p:embeddedFont>
    <p:embeddedFont>
      <p:font typeface="Open Sans"/>
      <p:regular r:id="rId126"/>
      <p:bold r:id="rId127"/>
      <p:italic r:id="rId128"/>
      <p:boldItalic r:id="rId1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52611B6-CE2F-4E60-951F-8E5E76B41034}">
  <a:tblStyle styleId="{952611B6-CE2F-4E60-951F-8E5E76B410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font" Target="fonts/Lato-boldItalic.fntdata"/><Relationship Id="rId106" Type="http://schemas.openxmlformats.org/officeDocument/2006/relationships/font" Target="fonts/Lato-italic.fntdata"/><Relationship Id="rId105" Type="http://schemas.openxmlformats.org/officeDocument/2006/relationships/font" Target="fonts/Lato-bold.fntdata"/><Relationship Id="rId104" Type="http://schemas.openxmlformats.org/officeDocument/2006/relationships/font" Target="fonts/Lato-regular.fntdata"/><Relationship Id="rId109" Type="http://schemas.openxmlformats.org/officeDocument/2006/relationships/font" Target="fonts/RalewayLight-bold.fntdata"/><Relationship Id="rId108" Type="http://schemas.openxmlformats.org/officeDocument/2006/relationships/font" Target="fonts/RalewayLight-regular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Roboto-boldItalic.fntdata"/><Relationship Id="rId102" Type="http://schemas.openxmlformats.org/officeDocument/2006/relationships/font" Target="fonts/Roboto-italic.fntdata"/><Relationship Id="rId101" Type="http://schemas.openxmlformats.org/officeDocument/2006/relationships/font" Target="fonts/Roboto-bold.fntdata"/><Relationship Id="rId100" Type="http://schemas.openxmlformats.org/officeDocument/2006/relationships/font" Target="fonts/Roboto-regular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font" Target="fonts/OpenSans-boldItalic.fntdata"/><Relationship Id="rId128" Type="http://schemas.openxmlformats.org/officeDocument/2006/relationships/font" Target="fonts/OpenSans-italic.fntdata"/><Relationship Id="rId127" Type="http://schemas.openxmlformats.org/officeDocument/2006/relationships/font" Target="fonts/OpenSans-bold.fntdata"/><Relationship Id="rId126" Type="http://schemas.openxmlformats.org/officeDocument/2006/relationships/font" Target="fonts/OpenSans-regular.fntdata"/><Relationship Id="rId26" Type="http://schemas.openxmlformats.org/officeDocument/2006/relationships/slide" Target="slides/slide20.xml"/><Relationship Id="rId121" Type="http://schemas.openxmlformats.org/officeDocument/2006/relationships/font" Target="fonts/OpenSansExtraBold-boldItalic.fntdata"/><Relationship Id="rId25" Type="http://schemas.openxmlformats.org/officeDocument/2006/relationships/slide" Target="slides/slide19.xml"/><Relationship Id="rId120" Type="http://schemas.openxmlformats.org/officeDocument/2006/relationships/font" Target="fonts/OpenSansExtraBold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font" Target="fonts/OpenSansLight-boldItalic.fntdata"/><Relationship Id="rId29" Type="http://schemas.openxmlformats.org/officeDocument/2006/relationships/slide" Target="slides/slide23.xml"/><Relationship Id="rId124" Type="http://schemas.openxmlformats.org/officeDocument/2006/relationships/font" Target="fonts/OpenSansLight-italic.fntdata"/><Relationship Id="rId123" Type="http://schemas.openxmlformats.org/officeDocument/2006/relationships/font" Target="fonts/OpenSansLight-bold.fntdata"/><Relationship Id="rId122" Type="http://schemas.openxmlformats.org/officeDocument/2006/relationships/font" Target="fonts/OpenSansLight-regular.fntdata"/><Relationship Id="rId95" Type="http://schemas.openxmlformats.org/officeDocument/2006/relationships/font" Target="fonts/RobotoExtraLight-boldItalic.fntdata"/><Relationship Id="rId94" Type="http://schemas.openxmlformats.org/officeDocument/2006/relationships/font" Target="fonts/RobotoExtraLight-italic.fntdata"/><Relationship Id="rId97" Type="http://schemas.openxmlformats.org/officeDocument/2006/relationships/font" Target="fonts/Raleway-bold.fntdata"/><Relationship Id="rId96" Type="http://schemas.openxmlformats.org/officeDocument/2006/relationships/font" Target="fonts/Raleway-regular.fntdata"/><Relationship Id="rId11" Type="http://schemas.openxmlformats.org/officeDocument/2006/relationships/slide" Target="slides/slide5.xml"/><Relationship Id="rId99" Type="http://schemas.openxmlformats.org/officeDocument/2006/relationships/font" Target="fonts/Raleway-boldItalic.fntdata"/><Relationship Id="rId10" Type="http://schemas.openxmlformats.org/officeDocument/2006/relationships/slide" Target="slides/slide4.xml"/><Relationship Id="rId98" Type="http://schemas.openxmlformats.org/officeDocument/2006/relationships/font" Target="fonts/Raleway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font" Target="fonts/RobotoExtraLight-bold.fntdata"/><Relationship Id="rId92" Type="http://schemas.openxmlformats.org/officeDocument/2006/relationships/font" Target="fonts/RobotoExtraLight-regular.fntdata"/><Relationship Id="rId118" Type="http://schemas.openxmlformats.org/officeDocument/2006/relationships/font" Target="fonts/RobotoLight-italic.fntdata"/><Relationship Id="rId117" Type="http://schemas.openxmlformats.org/officeDocument/2006/relationships/font" Target="fonts/RobotoLight-bold.fntdata"/><Relationship Id="rId116" Type="http://schemas.openxmlformats.org/officeDocument/2006/relationships/font" Target="fonts/RobotoLight-regular.fntdata"/><Relationship Id="rId115" Type="http://schemas.openxmlformats.org/officeDocument/2006/relationships/font" Target="fonts/OpenSansSemiBold-boldItalic.fntdata"/><Relationship Id="rId119" Type="http://schemas.openxmlformats.org/officeDocument/2006/relationships/font" Target="fonts/RobotoLight-boldItalic.fntdata"/><Relationship Id="rId15" Type="http://schemas.openxmlformats.org/officeDocument/2006/relationships/slide" Target="slides/slide9.xml"/><Relationship Id="rId110" Type="http://schemas.openxmlformats.org/officeDocument/2006/relationships/font" Target="fonts/RalewayLight-italic.fntdata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font" Target="fonts/OpenSansSemiBold-italic.fntdata"/><Relationship Id="rId18" Type="http://schemas.openxmlformats.org/officeDocument/2006/relationships/slide" Target="slides/slide12.xml"/><Relationship Id="rId113" Type="http://schemas.openxmlformats.org/officeDocument/2006/relationships/font" Target="fonts/OpenSansSemiBold-bold.fntdata"/><Relationship Id="rId112" Type="http://schemas.openxmlformats.org/officeDocument/2006/relationships/font" Target="fonts/OpenSansSemiBold-regular.fntdata"/><Relationship Id="rId111" Type="http://schemas.openxmlformats.org/officeDocument/2006/relationships/font" Target="fonts/RalewayLight-boldItalic.fntdata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27201747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27201747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https://wvumdtv.zoom.us/j/4383197511?omn=93537052670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4abb3143d_2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34abb3143d_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34abb3143d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34abb3143d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4abb3143d_2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4abb3143d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34abb3143d_2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34abb3143d_2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34abb3143d_2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34abb3143d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4abb3143d_2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4abb3143d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34abb3143d_2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34abb3143d_2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34abb3143d_2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34abb3143d_2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4abb3143d_2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4abb3143d_2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34abb3143d_2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34abb3143d_2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75796cf0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075796cf0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34abb3143d_2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34abb3143d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34abb3143d_2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34abb3143d_2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34abb3143d_2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34abb3143d_2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34abb3143d_2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34abb3143d_2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34abb3143d_2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34abb3143d_2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34abb3143d_2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34abb3143d_2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34abb3143d_2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34abb3143d_2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34abb3143d_2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34abb3143d_2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34abb3143d_2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34abb3143d_2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34abb3143d_2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34abb3143d_2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75796cf05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075796cf05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34abb3143d_2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34abb3143d_2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075796cf05_1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075796cf05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34abb3143d_2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34abb3143d_2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34abb3143d_2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34abb3143d_2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34abb3143d_2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34abb3143d_2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3518166167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3518166167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07b0312dc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07b0312dc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36f542438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36f542438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35248919d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35248919d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35248919d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35248919d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34abb3143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34abb3143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35248919d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35248919d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35248919d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35248919d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35248919d4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35248919d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36f542438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36f542438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36f542438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336f542438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36f542438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36f542438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35248919d4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35248919d4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36f5424389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36f542438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35248919d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35248919d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35248919d4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35248919d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34abb3143d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34abb3143d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35248919d4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35248919d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3518166167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3518166167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3518166167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3518166167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3518166167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3518166167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35248919d4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35248919d4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35248919d4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35248919d4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35248919d4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35248919d4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35248919d4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335248919d4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35248919d4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35248919d4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35248919d4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35248919d4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4abb314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34abb314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35248919d4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335248919d4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35248919d4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35248919d4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35248919d4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35248919d4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35248919d4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35248919d4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35248919d4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335248919d4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35248919d4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35248919d4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35248919d4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335248919d4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36f542438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36f542438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35248919d4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35248919d4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35248919d4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335248919d4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34abb3143d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34abb3143d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35248919d4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35248919d4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35248919d4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35248919d4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35248919d4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335248919d4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35248919d4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35248919d4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35248919d4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35248919d4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35248919d4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335248919d4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35248919d4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335248919d4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35248919d4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35248919d4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35248919d4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335248919d4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35248919d4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35248919d4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4abb3143d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4abb3143d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075796cf05_1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075796cf05_1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3075796cf05_1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3075796cf05_1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075796cf05_1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075796cf05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3790f1039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33790f103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3790f1039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3790f1039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3790f1039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33790f1039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790f1039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790f1039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eamline2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6328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0959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9.png"/><Relationship Id="rId4" Type="http://schemas.openxmlformats.org/officeDocument/2006/relationships/hyperlink" Target="http://cmaj.ca/content/182/2/179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5.png"/><Relationship Id="rId4" Type="http://schemas.openxmlformats.org/officeDocument/2006/relationships/hyperlink" Target="https://www.nejm.org/doi/full/10.1056/NEJMra1413919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www.cdc.gov/tb/topic/treatment/tbdisease.htm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www.cdc.gov/tb/topic/treatment/tbdisease.htm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3.gif"/><Relationship Id="rId5" Type="http://schemas.openxmlformats.org/officeDocument/2006/relationships/image" Target="../media/image5.gif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cdc.gov/tb/topic/treatment/tbdisease.htm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doi.org/10.1164/rccm.201909-1874ST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doi.org/10.1164/rccm.201909-1874ST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doi.org/10.1164/rccm.201909-1874ST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doi.org/10.1164/rccm.202410-2096ST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s://doi.org/10.1164/rccm.202410-2096ST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s://doi.org/10.1056/nejmoa2033400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gif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s://doi.org/10.1056/nejmoa2033400" TargetMode="Externa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doi.org/10.1056/nejmoa2033400" TargetMode="Externa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doi.org/10.1056/nejmoa2033400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s://doi.org/10.1056/nejmoa2033400" TargetMode="Externa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s://doi.org/10.1164/rccm.202410-2096ST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s://doi.org/10.1164/rccm.202410-2096ST" TargetMode="Externa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s://doi.org/10.1164/rccm.202410-2096ST" TargetMode="Externa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s://www.atsjournals.org/doi/10.1164/rccm.201909-1874ST?url_ver=Z39.88-2003&amp;rfr_id=ori:rid:crossref.org&amp;rfr_dat=cr_pub%20%200pubmed#_i158" TargetMode="Externa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hyperlink" Target="https://www.atsjournals.org/doi/10.1164/rccm.201909-1874ST?url_ver=Z39.88-2003&amp;rfr_id=ori:rid:crossref.org&amp;rfr_dat=cr_pub%20%200pubmed#_i158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hyperlink" Target="https://pubmed.ncbi.nlm.nih.gov/27776598/" TargetMode="Externa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hyperlink" Target="https://pubmed.ncbi.nlm.nih.gov/27776598/" TargetMode="External"/><Relationship Id="rId4" Type="http://schemas.openxmlformats.org/officeDocument/2006/relationships/image" Target="../media/image17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s://pubmed.ncbi.nlm.nih.gov/27776598/" TargetMode="External"/><Relationship Id="rId4" Type="http://schemas.openxmlformats.org/officeDocument/2006/relationships/image" Target="../media/image2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hyperlink" Target="https://www.mdpi.com/2076-0817/11/8/899" TargetMode="Externa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www.mdpi.com/2076-0817/11/8/899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1.png"/><Relationship Id="rId4" Type="http://schemas.openxmlformats.org/officeDocument/2006/relationships/hyperlink" Target="https://www.mdpi.com/2076-0817/11/8/899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hyperlink" Target="https://www.hunterratliff1.com/talk/" TargetMode="External"/><Relationship Id="rId4" Type="http://schemas.openxmlformats.org/officeDocument/2006/relationships/image" Target="../media/image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/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Hemoptysis</a:t>
            </a:r>
            <a:endParaRPr b="1" sz="38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729625" y="2987150"/>
            <a:ext cx="76881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CLINID </a:t>
            </a: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conference</a:t>
            </a:r>
            <a:endParaRPr b="1"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Hunter Ratliff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02/20/2025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Ages, dates, and other identifying information may have been changed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I have no conflict of interest in relation to this presentation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From the chart</a:t>
            </a:r>
            <a:endParaRPr/>
          </a:p>
        </p:txBody>
      </p:sp>
      <p:sp>
        <p:nvSpPr>
          <p:cNvPr id="151" name="Google Shape;151;p22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74 y/o M</a:t>
            </a:r>
            <a:r>
              <a:rPr lang="en"/>
              <a:t> with PMH including DM, heavy smoking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month of cough, hemoptysis</a:t>
            </a:r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5602650" y="1393075"/>
            <a:ext cx="2815500" cy="1894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Chart review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April 2021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RUL cavitary TB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s/p 30 weeks of RIPE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January 2024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Seen in our ED with faint hemoptysis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Discharged from ED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From the patient</a:t>
            </a:r>
            <a:endParaRPr/>
          </a:p>
        </p:txBody>
      </p:sp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729450" y="1393075"/>
            <a:ext cx="4744500" cy="22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74 y/o M</a:t>
            </a:r>
            <a:r>
              <a:rPr lang="en"/>
              <a:t> with PMH including DM, heavy smoking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month of cough, hemoptysis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</a:t>
            </a:r>
            <a:r>
              <a:rPr lang="en"/>
              <a:t>e states </a:t>
            </a:r>
            <a:r>
              <a:rPr b="1" lang="en"/>
              <a:t>he was treated for TB</a:t>
            </a:r>
            <a:r>
              <a:rPr lang="en"/>
              <a:t>, which was after he says he was first diagnosed a few years ago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 states he completed this initial course of treatment and </a:t>
            </a:r>
            <a:r>
              <a:rPr b="1" lang="en"/>
              <a:t>was told that he was "cleared" from TB</a:t>
            </a:r>
            <a:r>
              <a:rPr lang="en"/>
              <a:t> by his lung doctor</a:t>
            </a: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5602650" y="1393075"/>
            <a:ext cx="2815500" cy="1894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Chart review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April 2021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RUL cavitary TB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s/p 30 weeks of RIPE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January 2024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Seen in our ED with faint hemoptysis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Discharged from ED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From the patient</a:t>
            </a:r>
            <a:endParaRPr/>
          </a:p>
        </p:txBody>
      </p:sp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729450" y="1393075"/>
            <a:ext cx="4744500" cy="22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74 y/o M</a:t>
            </a:r>
            <a:r>
              <a:rPr lang="en"/>
              <a:t> with PMH including DM, heavy smoking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month of cough, hemoptysis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Treated for TB once (2021)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Told by “lung doctor” he was </a:t>
            </a:r>
            <a:r>
              <a:rPr lang="en"/>
              <a:t>"cleared" from TB</a:t>
            </a:r>
            <a:endParaRPr/>
          </a:p>
        </p:txBody>
      </p:sp>
      <p:sp>
        <p:nvSpPr>
          <p:cNvPr id="166" name="Google Shape;166;p24"/>
          <p:cNvSpPr/>
          <p:nvPr/>
        </p:nvSpPr>
        <p:spPr>
          <a:xfrm>
            <a:off x="5602650" y="1393075"/>
            <a:ext cx="2815500" cy="1894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Chart review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April 2021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RUL cavitary TB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s/p 30 weeks of RIPE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January 2024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Seen in our ED with faint hemoptysis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Discharged from ED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24"/>
          <p:cNvSpPr/>
          <p:nvPr/>
        </p:nvSpPr>
        <p:spPr>
          <a:xfrm>
            <a:off x="729450" y="2842100"/>
            <a:ext cx="4563600" cy="14943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eport some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weight loss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Attributes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to lifestyle changes after hip Fx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Past week: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Subjective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Occasional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night sweats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The day before admission: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Frank,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large volume hemoptysis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432400"/>
            <a:ext cx="609600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/>
          <p:nvPr/>
        </p:nvSpPr>
        <p:spPr>
          <a:xfrm>
            <a:off x="3293825" y="488625"/>
            <a:ext cx="2147400" cy="7707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Next step?</a:t>
            </a:r>
            <a:endParaRPr b="1" sz="20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25"/>
          <p:cNvSpPr/>
          <p:nvPr/>
        </p:nvSpPr>
        <p:spPr>
          <a:xfrm>
            <a:off x="2889000" y="4095050"/>
            <a:ext cx="3366000" cy="5106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The health department!</a:t>
            </a:r>
            <a:endParaRPr sz="20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From the health dept </a:t>
            </a:r>
            <a:r>
              <a:rPr b="0" lang="en"/>
              <a:t>(late on a Friday)</a:t>
            </a:r>
            <a:endParaRPr b="0"/>
          </a:p>
        </p:txBody>
      </p:sp>
      <p:sp>
        <p:nvSpPr>
          <p:cNvPr id="180" name="Google Shape;180;p26"/>
          <p:cNvSpPr txBox="1"/>
          <p:nvPr>
            <p:ph idx="1" type="body"/>
          </p:nvPr>
        </p:nvSpPr>
        <p:spPr>
          <a:xfrm>
            <a:off x="729450" y="1393075"/>
            <a:ext cx="7688700" cy="22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Kinda a late consult, but still called the health department before they closed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 health department immediately knew who the patient was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Even without providing any identifiers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81" name="Google Shape;181;p26"/>
          <p:cNvSpPr/>
          <p:nvPr/>
        </p:nvSpPr>
        <p:spPr>
          <a:xfrm>
            <a:off x="1989775" y="2618925"/>
            <a:ext cx="5104200" cy="12663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Clinical pearl</a:t>
            </a:r>
            <a:endParaRPr sz="1600"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After you say 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i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I’m calling from Ruby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”, if the 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health department’s TB director knows who your patient is without saying their name, this is </a:t>
            </a: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pathognomonic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for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not leaving at 5pm</a:t>
            </a:r>
            <a:endParaRPr b="1"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From the health dept </a:t>
            </a:r>
            <a:endParaRPr b="0"/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750" y="1533075"/>
            <a:ext cx="6962501" cy="32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7"/>
          <p:cNvSpPr/>
          <p:nvPr/>
        </p:nvSpPr>
        <p:spPr>
          <a:xfrm>
            <a:off x="3191250" y="3506412"/>
            <a:ext cx="3023100" cy="3117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27"/>
          <p:cNvSpPr/>
          <p:nvPr/>
        </p:nvSpPr>
        <p:spPr>
          <a:xfrm>
            <a:off x="3058211" y="4189747"/>
            <a:ext cx="4729500" cy="3117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27"/>
          <p:cNvSpPr/>
          <p:nvPr/>
        </p:nvSpPr>
        <p:spPr>
          <a:xfrm>
            <a:off x="5292925" y="2571750"/>
            <a:ext cx="1887600" cy="259500"/>
          </a:xfrm>
          <a:prstGeom prst="rect">
            <a:avLst/>
          </a:prstGeom>
          <a:solidFill>
            <a:srgbClr val="DF382C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27"/>
          <p:cNvSpPr/>
          <p:nvPr/>
        </p:nvSpPr>
        <p:spPr>
          <a:xfrm>
            <a:off x="5649825" y="3262629"/>
            <a:ext cx="933000" cy="259500"/>
          </a:xfrm>
          <a:prstGeom prst="rect">
            <a:avLst/>
          </a:prstGeom>
          <a:solidFill>
            <a:srgbClr val="DF382C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From the health dept </a:t>
            </a:r>
            <a:endParaRPr b="0"/>
          </a:p>
        </p:txBody>
      </p:sp>
      <p:pic>
        <p:nvPicPr>
          <p:cNvPr id="197" name="Google Shape;1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957" y="1618196"/>
            <a:ext cx="7135275" cy="27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/>
          <p:nvPr/>
        </p:nvSpPr>
        <p:spPr>
          <a:xfrm>
            <a:off x="4593402" y="1618196"/>
            <a:ext cx="3362100" cy="3183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28"/>
          <p:cNvSpPr/>
          <p:nvPr/>
        </p:nvSpPr>
        <p:spPr>
          <a:xfrm>
            <a:off x="1027957" y="2105669"/>
            <a:ext cx="5060700" cy="3183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28"/>
          <p:cNvSpPr/>
          <p:nvPr/>
        </p:nvSpPr>
        <p:spPr>
          <a:xfrm>
            <a:off x="1027952" y="3058000"/>
            <a:ext cx="3180900" cy="318300"/>
          </a:xfrm>
          <a:prstGeom prst="rect">
            <a:avLst/>
          </a:prstGeom>
          <a:solidFill>
            <a:srgbClr val="DF382C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28"/>
          <p:cNvSpPr/>
          <p:nvPr/>
        </p:nvSpPr>
        <p:spPr>
          <a:xfrm>
            <a:off x="7124652" y="2813700"/>
            <a:ext cx="830700" cy="318300"/>
          </a:xfrm>
          <a:prstGeom prst="rect">
            <a:avLst/>
          </a:prstGeom>
          <a:solidFill>
            <a:srgbClr val="DF382C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28"/>
          <p:cNvSpPr/>
          <p:nvPr/>
        </p:nvSpPr>
        <p:spPr>
          <a:xfrm>
            <a:off x="4002543" y="3310000"/>
            <a:ext cx="4094100" cy="3183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From the health dept</a:t>
            </a:r>
            <a:endParaRPr b="0"/>
          </a:p>
        </p:txBody>
      </p:sp>
      <p:pic>
        <p:nvPicPr>
          <p:cNvPr id="208" name="Google Shape;2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738" y="2033975"/>
            <a:ext cx="7282125" cy="18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/>
          <p:nvPr/>
        </p:nvSpPr>
        <p:spPr>
          <a:xfrm>
            <a:off x="2373463" y="2065975"/>
            <a:ext cx="4329000" cy="2595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" name="Google Shape;210;p29"/>
          <p:cNvSpPr/>
          <p:nvPr/>
        </p:nvSpPr>
        <p:spPr>
          <a:xfrm>
            <a:off x="2053988" y="2325475"/>
            <a:ext cx="3350700" cy="2595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" name="Google Shape;211;p29"/>
          <p:cNvSpPr/>
          <p:nvPr/>
        </p:nvSpPr>
        <p:spPr>
          <a:xfrm>
            <a:off x="3441142" y="2584975"/>
            <a:ext cx="1733700" cy="259500"/>
          </a:xfrm>
          <a:prstGeom prst="rect">
            <a:avLst/>
          </a:prstGeom>
          <a:solidFill>
            <a:srgbClr val="DF382C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29"/>
          <p:cNvSpPr/>
          <p:nvPr/>
        </p:nvSpPr>
        <p:spPr>
          <a:xfrm>
            <a:off x="974614" y="2818975"/>
            <a:ext cx="558900" cy="2595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5277203" y="2584975"/>
            <a:ext cx="2660100" cy="2595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Exam</a:t>
            </a:r>
            <a:endParaRPr/>
          </a:p>
        </p:txBody>
      </p:sp>
      <p:sp>
        <p:nvSpPr>
          <p:cNvPr id="219" name="Google Shape;219;p30"/>
          <p:cNvSpPr txBox="1"/>
          <p:nvPr>
            <p:ph idx="1" type="body"/>
          </p:nvPr>
        </p:nvSpPr>
        <p:spPr>
          <a:xfrm>
            <a:off x="729450" y="1393075"/>
            <a:ext cx="7688700" cy="27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Vitals</a:t>
            </a:r>
            <a:r>
              <a:rPr lang="en"/>
              <a:t>: BP 130/66  | Pulse 78  | Temp 36.5 °C | SpO2 </a:t>
            </a:r>
            <a:r>
              <a:rPr b="1" lang="en">
                <a:solidFill>
                  <a:srgbClr val="3B71CA"/>
                </a:solidFill>
              </a:rPr>
              <a:t>92%</a:t>
            </a:r>
            <a:r>
              <a:rPr lang="en"/>
              <a:t>  | BMI 28.18 kg/m²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u="sng"/>
              <a:t>Gen</a:t>
            </a:r>
            <a:r>
              <a:rPr lang="en"/>
              <a:t>: alert and oriented, NAD, vitals reviewed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u="sng"/>
              <a:t>Head/Neck</a:t>
            </a:r>
            <a:r>
              <a:rPr lang="en"/>
              <a:t>: NCAT; trachea appears midline, no gross LAD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u="sng"/>
              <a:t>ENT</a:t>
            </a:r>
            <a:r>
              <a:rPr lang="en"/>
              <a:t>: EOMI grossly, anicteric sclerae; MMM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u="sng"/>
              <a:t>Resp</a:t>
            </a:r>
            <a:r>
              <a:rPr lang="en"/>
              <a:t>: normal respiratory effort, </a:t>
            </a:r>
            <a:r>
              <a:rPr b="1" lang="en"/>
              <a:t>frequently coughing with bedside container filled with </a:t>
            </a:r>
            <a:r>
              <a:rPr b="1" lang="en">
                <a:solidFill>
                  <a:srgbClr val="DF382C"/>
                </a:solidFill>
              </a:rPr>
              <a:t>bright red blood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u="sng"/>
              <a:t>CV</a:t>
            </a:r>
            <a:r>
              <a:rPr lang="en"/>
              <a:t>: RRR; extremities perfused well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u="sng"/>
              <a:t>GI</a:t>
            </a:r>
            <a:r>
              <a:rPr lang="en"/>
              <a:t>: non-distended; no TTP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u="sng"/>
              <a:t>Ext</a:t>
            </a:r>
            <a:r>
              <a:rPr lang="en"/>
              <a:t>: no clubbing, cyanosis, or edema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" u="sng"/>
              <a:t>Neuro</a:t>
            </a:r>
            <a:r>
              <a:rPr lang="en"/>
              <a:t>: normal</a:t>
            </a:r>
            <a:endParaRPr/>
          </a:p>
        </p:txBody>
      </p:sp>
      <p:sp>
        <p:nvSpPr>
          <p:cNvPr id="220" name="Google Shape;220;p30"/>
          <p:cNvSpPr/>
          <p:nvPr/>
        </p:nvSpPr>
        <p:spPr>
          <a:xfrm>
            <a:off x="5646850" y="2972850"/>
            <a:ext cx="2595300" cy="9753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At least 150 cc of </a:t>
            </a:r>
            <a:r>
              <a:rPr b="1" lang="en" sz="17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bloody</a:t>
            </a:r>
            <a:r>
              <a:rPr b="1" lang="en" sz="17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 sputum in bedside </a:t>
            </a:r>
            <a:r>
              <a:rPr b="1" lang="en" sz="17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container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Prior micro</a:t>
            </a:r>
            <a:endParaRPr/>
          </a:p>
        </p:txBody>
      </p:sp>
      <p:graphicFrame>
        <p:nvGraphicFramePr>
          <p:cNvPr id="226" name="Google Shape;226;p31"/>
          <p:cNvGraphicFramePr/>
          <p:nvPr/>
        </p:nvGraphicFramePr>
        <p:xfrm>
          <a:off x="999675" y="2142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620200"/>
                <a:gridCol w="638675"/>
                <a:gridCol w="544475"/>
              </a:tblGrid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April 2021</a:t>
                      </a:r>
                      <a:endParaRPr b="1">
                        <a:solidFill>
                          <a:srgbClr val="3B71C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Intrp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low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high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low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0.1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high</a:t>
                      </a:r>
                      <a:endParaRPr>
                        <a:solidFill>
                          <a:srgbClr val="0C622E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300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27" name="Google Shape;227;p31"/>
          <p:cNvGraphicFramePr/>
          <p:nvPr/>
        </p:nvGraphicFramePr>
        <p:xfrm>
          <a:off x="4654825" y="2142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2182500"/>
                <a:gridCol w="686525"/>
              </a:tblGrid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Jan</a:t>
                      </a:r>
                      <a:r>
                        <a:rPr b="1" lang="en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2024</a:t>
                      </a:r>
                      <a:endParaRPr b="1">
                        <a:solidFill>
                          <a:srgbClr val="3B71C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Intrp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(5.0 mcg/mL)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(0.1 mcg/mL)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endParaRPr>
                        <a:solidFill>
                          <a:srgbClr val="B03D5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(0.4 mcg/mL)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endParaRPr>
                        <a:solidFill>
                          <a:srgbClr val="B03D5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(5.0 mcg/mL)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28" name="Google Shape;228;p31"/>
          <p:cNvSpPr/>
          <p:nvPr/>
        </p:nvSpPr>
        <p:spPr>
          <a:xfrm>
            <a:off x="5599600" y="1046725"/>
            <a:ext cx="2747700" cy="787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From the ED visit a years ago </a:t>
            </a:r>
            <a:r>
              <a:rPr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where he was discharged from the ED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9" name="Google Shape;229;p31"/>
          <p:cNvCxnSpPr>
            <a:stCxn id="228" idx="1"/>
          </p:cNvCxnSpPr>
          <p:nvPr/>
        </p:nvCxnSpPr>
        <p:spPr>
          <a:xfrm flipH="1">
            <a:off x="5038000" y="1440475"/>
            <a:ext cx="561600" cy="6063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>
            <p:ph idx="2" type="body"/>
          </p:nvPr>
        </p:nvSpPr>
        <p:spPr>
          <a:xfrm>
            <a:off x="730000" y="1407675"/>
            <a:ext cx="3374400" cy="16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A1A1A"/>
                </a:solidFill>
              </a:rPr>
              <a:t>A 74 y/o M with PMH including DM, HTN, prior RUL cavitary TB (with </a:t>
            </a:r>
            <a:r>
              <a:rPr b="1" lang="en">
                <a:solidFill>
                  <a:srgbClr val="1A1A1A"/>
                </a:solidFill>
              </a:rPr>
              <a:t>multiple treatment courses</a:t>
            </a:r>
            <a:r>
              <a:rPr lang="en">
                <a:solidFill>
                  <a:srgbClr val="1A1A1A"/>
                </a:solidFill>
              </a:rPr>
              <a:t>), most recently incompletely treated with RIF/PZA/EMB/Moxi (02/2024 - 07/2024) who now presents with hemoptysis</a:t>
            </a:r>
            <a:endParaRPr>
              <a:solidFill>
                <a:srgbClr val="1A1A1A"/>
              </a:solidFill>
            </a:endParaRPr>
          </a:p>
        </p:txBody>
      </p:sp>
      <p:sp>
        <p:nvSpPr>
          <p:cNvPr id="235" name="Google Shape;235;p32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Summary</a:t>
            </a:r>
            <a:endParaRPr/>
          </a:p>
        </p:txBody>
      </p:sp>
      <p:grpSp>
        <p:nvGrpSpPr>
          <p:cNvPr id="236" name="Google Shape;236;p32"/>
          <p:cNvGrpSpPr/>
          <p:nvPr/>
        </p:nvGrpSpPr>
        <p:grpSpPr>
          <a:xfrm>
            <a:off x="4968000" y="412603"/>
            <a:ext cx="4094300" cy="1151998"/>
            <a:chOff x="3978500" y="946003"/>
            <a:chExt cx="4094300" cy="1151998"/>
          </a:xfrm>
        </p:grpSpPr>
        <p:grpSp>
          <p:nvGrpSpPr>
            <p:cNvPr id="237" name="Google Shape;237;p32"/>
            <p:cNvGrpSpPr/>
            <p:nvPr/>
          </p:nvGrpSpPr>
          <p:grpSpPr>
            <a:xfrm>
              <a:off x="4734025" y="1140951"/>
              <a:ext cx="529800" cy="957050"/>
              <a:chOff x="4318975" y="1083450"/>
              <a:chExt cx="529800" cy="708244"/>
            </a:xfrm>
          </p:grpSpPr>
          <p:sp>
            <p:nvSpPr>
              <p:cNvPr id="238" name="Google Shape;238;p32"/>
              <p:cNvSpPr/>
              <p:nvPr/>
            </p:nvSpPr>
            <p:spPr>
              <a:xfrm>
                <a:off x="4517125" y="1086094"/>
                <a:ext cx="133500" cy="705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39" name="Google Shape;239;p3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F382C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40" name="Google Shape;240;p3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1A1A1A"/>
                  </a:solidFill>
                  <a:latin typeface="Roboto"/>
                  <a:ea typeface="Roboto"/>
                  <a:cs typeface="Roboto"/>
                  <a:sym typeface="Roboto"/>
                </a:rPr>
                <a:t>First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treatment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1" name="Google Shape;241;p32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30 weeks of </a:t>
              </a:r>
              <a:r>
                <a:rPr b="1" lang="en" sz="90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RIPE </a:t>
              </a:r>
              <a:r>
                <a:rPr lang="en" sz="90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11/2021)</a:t>
              </a:r>
              <a:endParaRPr sz="90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2" name="Google Shape;242;p3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April 2021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3" name="Google Shape;243;p32"/>
          <p:cNvGrpSpPr/>
          <p:nvPr/>
        </p:nvGrpSpPr>
        <p:grpSpPr>
          <a:xfrm>
            <a:off x="4968000" y="1366259"/>
            <a:ext cx="4094300" cy="1149989"/>
            <a:chOff x="3978500" y="1327003"/>
            <a:chExt cx="4094300" cy="1149989"/>
          </a:xfrm>
        </p:grpSpPr>
        <p:grpSp>
          <p:nvGrpSpPr>
            <p:cNvPr id="244" name="Google Shape;244;p32"/>
            <p:cNvGrpSpPr/>
            <p:nvPr/>
          </p:nvGrpSpPr>
          <p:grpSpPr>
            <a:xfrm>
              <a:off x="4734025" y="1373115"/>
              <a:ext cx="529800" cy="1103877"/>
              <a:chOff x="4318975" y="1255258"/>
              <a:chExt cx="529800" cy="816900"/>
            </a:xfrm>
          </p:grpSpPr>
          <p:sp>
            <p:nvSpPr>
              <p:cNvPr id="245" name="Google Shape;245;p32"/>
              <p:cNvSpPr/>
              <p:nvPr/>
            </p:nvSpPr>
            <p:spPr>
              <a:xfrm>
                <a:off x="4517125" y="1255258"/>
                <a:ext cx="133500" cy="8169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46" name="Google Shape;246;p32"/>
              <p:cNvCxnSpPr/>
              <p:nvPr/>
            </p:nvCxnSpPr>
            <p:spPr>
              <a:xfrm rot="10800000">
                <a:off x="4318975" y="1365401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47" name="Google Shape;247;p32"/>
            <p:cNvSpPr txBox="1"/>
            <p:nvPr/>
          </p:nvSpPr>
          <p:spPr>
            <a:xfrm>
              <a:off x="5344600" y="1327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1A1A1A"/>
                  </a:solidFill>
                  <a:latin typeface="Roboto"/>
                  <a:ea typeface="Roboto"/>
                  <a:cs typeface="Roboto"/>
                  <a:sym typeface="Roboto"/>
                </a:rPr>
                <a:t>Second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treatment </a:t>
              </a:r>
              <a:r>
                <a:rPr lang="en" sz="1100">
                  <a:solidFill>
                    <a:srgbClr val="2F2F2F"/>
                  </a:solidFill>
                  <a:latin typeface="Roboto ExtraLight"/>
                  <a:ea typeface="Roboto ExtraLight"/>
                  <a:cs typeface="Roboto ExtraLight"/>
                  <a:sym typeface="Roboto ExtraLight"/>
                </a:rPr>
                <a:t>(</a:t>
              </a:r>
              <a:r>
                <a:rPr lang="en" sz="1100">
                  <a:solidFill>
                    <a:srgbClr val="2F2F2F"/>
                  </a:solidFill>
                  <a:latin typeface="Roboto ExtraLight"/>
                  <a:ea typeface="Roboto ExtraLight"/>
                  <a:cs typeface="Roboto ExtraLight"/>
                  <a:sym typeface="Roboto ExtraLight"/>
                </a:rPr>
                <a:t>consecutively</a:t>
              </a:r>
              <a:r>
                <a:rPr lang="en" sz="1100">
                  <a:solidFill>
                    <a:srgbClr val="2F2F2F"/>
                  </a:solidFill>
                  <a:latin typeface="Roboto ExtraLight"/>
                  <a:ea typeface="Roboto ExtraLight"/>
                  <a:cs typeface="Roboto ExtraLight"/>
                  <a:sym typeface="Roboto ExtraLight"/>
                </a:rPr>
                <a:t>)</a:t>
              </a:r>
              <a:endParaRPr sz="1100">
                <a:solidFill>
                  <a:srgbClr val="2F2F2F"/>
                </a:solidFill>
                <a:latin typeface="Roboto ExtraLight"/>
                <a:ea typeface="Roboto ExtraLight"/>
                <a:cs typeface="Roboto ExtraLight"/>
                <a:sym typeface="Roboto ExtraLight"/>
              </a:endParaRPr>
            </a:p>
          </p:txBody>
        </p:sp>
        <p:sp>
          <p:nvSpPr>
            <p:cNvPr id="248" name="Google Shape;248;p32"/>
            <p:cNvSpPr txBox="1"/>
            <p:nvPr/>
          </p:nvSpPr>
          <p:spPr>
            <a:xfrm>
              <a:off x="5344600" y="1527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8 weeks of </a:t>
              </a:r>
              <a:r>
                <a:rPr b="1"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RIPE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08/2022) →</a:t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28 weeks </a:t>
              </a:r>
              <a:r>
                <a:rPr b="1" lang="en" sz="850">
                  <a:solidFill>
                    <a:srgbClr val="896110"/>
                  </a:solidFill>
                  <a:latin typeface="Roboto"/>
                  <a:ea typeface="Roboto"/>
                  <a:cs typeface="Roboto"/>
                  <a:sym typeface="Roboto"/>
                </a:rPr>
                <a:t>rifampin + INH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02/2023) →</a:t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26 weeks of </a:t>
              </a:r>
              <a:r>
                <a:rPr b="1"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RIPE + moxi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09/2023)</a:t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	</a:t>
              </a:r>
              <a:r>
                <a:rPr b="1" lang="en" sz="850">
                  <a:solidFill>
                    <a:srgbClr val="896110"/>
                  </a:solidFill>
                  <a:latin typeface="Roboto"/>
                  <a:ea typeface="Roboto"/>
                  <a:cs typeface="Roboto"/>
                  <a:sym typeface="Roboto"/>
                </a:rPr>
                <a:t>INH 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stopped in 03/2023 d/t </a:t>
              </a:r>
              <a:r>
                <a:rPr lang="en" sz="85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resistance</a:t>
              </a:r>
              <a:endParaRPr sz="850">
                <a:solidFill>
                  <a:srgbClr val="DF382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9" name="Google Shape;249;p32"/>
            <p:cNvSpPr txBox="1"/>
            <p:nvPr/>
          </p:nvSpPr>
          <p:spPr>
            <a:xfrm>
              <a:off x="3978500" y="1354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June 2022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0" name="Google Shape;250;p32"/>
          <p:cNvGrpSpPr/>
          <p:nvPr/>
        </p:nvGrpSpPr>
        <p:grpSpPr>
          <a:xfrm>
            <a:off x="4968000" y="2282969"/>
            <a:ext cx="4094300" cy="932287"/>
            <a:chOff x="3978500" y="946003"/>
            <a:chExt cx="4094300" cy="932287"/>
          </a:xfrm>
        </p:grpSpPr>
        <p:grpSp>
          <p:nvGrpSpPr>
            <p:cNvPr id="251" name="Google Shape;251;p32"/>
            <p:cNvGrpSpPr/>
            <p:nvPr/>
          </p:nvGrpSpPr>
          <p:grpSpPr>
            <a:xfrm>
              <a:off x="4734025" y="1140951"/>
              <a:ext cx="529800" cy="737340"/>
              <a:chOff x="4318975" y="1083450"/>
              <a:chExt cx="529800" cy="545652"/>
            </a:xfrm>
          </p:grpSpPr>
          <p:sp>
            <p:nvSpPr>
              <p:cNvPr id="252" name="Google Shape;252;p32"/>
              <p:cNvSpPr/>
              <p:nvPr/>
            </p:nvSpPr>
            <p:spPr>
              <a:xfrm>
                <a:off x="4517125" y="1086102"/>
                <a:ext cx="133500" cy="5430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53" name="Google Shape;253;p3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F382C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54" name="Google Shape;254;p3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AFB (+)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at WVU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5" name="Google Shape;255;p3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Jan 2024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6" name="Google Shape;256;p32"/>
          <p:cNvGrpSpPr/>
          <p:nvPr/>
        </p:nvGrpSpPr>
        <p:grpSpPr>
          <a:xfrm>
            <a:off x="4968000" y="3846224"/>
            <a:ext cx="4094300" cy="686945"/>
            <a:chOff x="3978500" y="946003"/>
            <a:chExt cx="4094300" cy="686945"/>
          </a:xfrm>
        </p:grpSpPr>
        <p:grpSp>
          <p:nvGrpSpPr>
            <p:cNvPr id="257" name="Google Shape;257;p32"/>
            <p:cNvGrpSpPr/>
            <p:nvPr/>
          </p:nvGrpSpPr>
          <p:grpSpPr>
            <a:xfrm>
              <a:off x="4734025" y="1140951"/>
              <a:ext cx="529800" cy="81415"/>
              <a:chOff x="4318975" y="1083450"/>
              <a:chExt cx="529800" cy="60249"/>
            </a:xfrm>
          </p:grpSpPr>
          <p:sp>
            <p:nvSpPr>
              <p:cNvPr id="258" name="Google Shape;258;p32"/>
              <p:cNvSpPr/>
              <p:nvPr/>
            </p:nvSpPr>
            <p:spPr>
              <a:xfrm>
                <a:off x="4517125" y="1086099"/>
                <a:ext cx="133500" cy="576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59" name="Google Shape;259;p3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60" name="Google Shape;260;p3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Current admission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Jan 2025</a:t>
              </a:r>
              <a:endParaRPr sz="9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3" name="Google Shape;263;p32"/>
          <p:cNvGrpSpPr/>
          <p:nvPr/>
        </p:nvGrpSpPr>
        <p:grpSpPr>
          <a:xfrm>
            <a:off x="4968000" y="2587769"/>
            <a:ext cx="4094300" cy="649325"/>
            <a:chOff x="3978500" y="946003"/>
            <a:chExt cx="4094300" cy="649325"/>
          </a:xfrm>
        </p:grpSpPr>
        <p:grpSp>
          <p:nvGrpSpPr>
            <p:cNvPr id="264" name="Google Shape;264;p32"/>
            <p:cNvGrpSpPr/>
            <p:nvPr/>
          </p:nvGrpSpPr>
          <p:grpSpPr>
            <a:xfrm>
              <a:off x="4734025" y="1140951"/>
              <a:ext cx="529800" cy="454378"/>
              <a:chOff x="4318975" y="1083450"/>
              <a:chExt cx="529800" cy="336252"/>
            </a:xfrm>
          </p:grpSpPr>
          <p:sp>
            <p:nvSpPr>
              <p:cNvPr id="265" name="Google Shape;265;p32"/>
              <p:cNvSpPr/>
              <p:nvPr/>
            </p:nvSpPr>
            <p:spPr>
              <a:xfrm>
                <a:off x="4517125" y="1086102"/>
                <a:ext cx="133500" cy="333600"/>
              </a:xfrm>
              <a:prstGeom prst="rect">
                <a:avLst/>
              </a:prstGeom>
              <a:solidFill>
                <a:srgbClr val="2F5AA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66" name="Google Shape;266;p3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67" name="Google Shape;267;p3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1A1A1A"/>
                  </a:solidFill>
                  <a:latin typeface="Roboto"/>
                  <a:ea typeface="Roboto"/>
                  <a:cs typeface="Roboto"/>
                  <a:sym typeface="Roboto"/>
                </a:rPr>
                <a:t>Third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treatment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8" name="Google Shape;268;p32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RIF/PZA/EMB/Mox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(~5 months)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9" name="Google Shape;269;p3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Feb 2024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0" name="Google Shape;270;p32"/>
          <p:cNvGrpSpPr/>
          <p:nvPr/>
        </p:nvGrpSpPr>
        <p:grpSpPr>
          <a:xfrm>
            <a:off x="4968000" y="3044969"/>
            <a:ext cx="4094300" cy="733646"/>
            <a:chOff x="3978500" y="946003"/>
            <a:chExt cx="4094300" cy="733646"/>
          </a:xfrm>
        </p:grpSpPr>
        <p:grpSp>
          <p:nvGrpSpPr>
            <p:cNvPr id="271" name="Google Shape;271;p32"/>
            <p:cNvGrpSpPr/>
            <p:nvPr/>
          </p:nvGrpSpPr>
          <p:grpSpPr>
            <a:xfrm>
              <a:off x="4734025" y="1140951"/>
              <a:ext cx="529800" cy="538699"/>
              <a:chOff x="4318975" y="1083450"/>
              <a:chExt cx="529800" cy="398652"/>
            </a:xfrm>
          </p:grpSpPr>
          <p:sp>
            <p:nvSpPr>
              <p:cNvPr id="272" name="Google Shape;272;p32"/>
              <p:cNvSpPr/>
              <p:nvPr/>
            </p:nvSpPr>
            <p:spPr>
              <a:xfrm>
                <a:off x="4517125" y="1086102"/>
                <a:ext cx="133500" cy="3960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73" name="Google Shape;273;p3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74" name="Google Shape;274;p3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Pt self d/c’ed treatment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5" name="Google Shape;275;p32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And </a:t>
              </a:r>
              <a:r>
                <a:rPr b="1" lang="en" sz="850">
                  <a:solidFill>
                    <a:srgbClr val="896110"/>
                  </a:solidFill>
                  <a:latin typeface="Roboto"/>
                  <a:ea typeface="Roboto"/>
                  <a:cs typeface="Roboto"/>
                  <a:sym typeface="Roboto"/>
                </a:rPr>
                <a:t>evaded health authorities</a:t>
              </a:r>
              <a:endParaRPr b="1" sz="850">
                <a:solidFill>
                  <a:srgbClr val="89611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Femur Fx in October (unknown TB status to staff)</a:t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76" name="Google Shape;276;p3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July 2024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7" name="Google Shape;277;p32"/>
          <p:cNvGrpSpPr/>
          <p:nvPr/>
        </p:nvGrpSpPr>
        <p:grpSpPr>
          <a:xfrm>
            <a:off x="4968000" y="3502169"/>
            <a:ext cx="4094300" cy="545140"/>
            <a:chOff x="3978500" y="946003"/>
            <a:chExt cx="4094300" cy="545140"/>
          </a:xfrm>
        </p:grpSpPr>
        <p:grpSp>
          <p:nvGrpSpPr>
            <p:cNvPr id="278" name="Google Shape;278;p32"/>
            <p:cNvGrpSpPr/>
            <p:nvPr/>
          </p:nvGrpSpPr>
          <p:grpSpPr>
            <a:xfrm>
              <a:off x="4734025" y="1140951"/>
              <a:ext cx="529800" cy="350193"/>
              <a:chOff x="4318975" y="1083450"/>
              <a:chExt cx="529800" cy="259152"/>
            </a:xfrm>
          </p:grpSpPr>
          <p:sp>
            <p:nvSpPr>
              <p:cNvPr id="279" name="Google Shape;279;p32"/>
              <p:cNvSpPr/>
              <p:nvPr/>
            </p:nvSpPr>
            <p:spPr>
              <a:xfrm>
                <a:off x="4517125" y="1086102"/>
                <a:ext cx="133500" cy="2565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80" name="Google Shape;280;p32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F382C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81" name="Google Shape;281;p32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Pulmonary symptoms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 begin (again)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2" name="Google Shape;282;p32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Nov 2024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aphicFrame>
        <p:nvGraphicFramePr>
          <p:cNvPr id="283" name="Google Shape;283;p32"/>
          <p:cNvGraphicFramePr/>
          <p:nvPr/>
        </p:nvGraphicFramePr>
        <p:xfrm>
          <a:off x="7782000" y="4194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908975"/>
                <a:gridCol w="371325"/>
              </a:tblGrid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Jan 2024</a:t>
                      </a:r>
                      <a:endParaRPr b="1" sz="11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endParaRPr sz="1100">
                        <a:solidFill>
                          <a:srgbClr val="B03D5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284" name="Google Shape;284;p32"/>
          <p:cNvSpPr/>
          <p:nvPr/>
        </p:nvSpPr>
        <p:spPr>
          <a:xfrm>
            <a:off x="5921675" y="1564600"/>
            <a:ext cx="133500" cy="733800"/>
          </a:xfrm>
          <a:prstGeom prst="rect">
            <a:avLst/>
          </a:prstGeom>
          <a:solidFill>
            <a:srgbClr val="2F5A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2"/>
          <p:cNvSpPr/>
          <p:nvPr/>
        </p:nvSpPr>
        <p:spPr>
          <a:xfrm>
            <a:off x="5921675" y="612000"/>
            <a:ext cx="133500" cy="6492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3"/>
          <p:cNvSpPr txBox="1"/>
          <p:nvPr>
            <p:ph idx="2" type="body"/>
          </p:nvPr>
        </p:nvSpPr>
        <p:spPr>
          <a:xfrm>
            <a:off x="730000" y="1407675"/>
            <a:ext cx="3374400" cy="16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A1A1A"/>
                </a:solidFill>
              </a:rPr>
              <a:t>A 74 y/o M with PMH including DM, HTN, prior RUL cavitary TB (with </a:t>
            </a:r>
            <a:r>
              <a:rPr b="1" lang="en">
                <a:solidFill>
                  <a:srgbClr val="1A1A1A"/>
                </a:solidFill>
              </a:rPr>
              <a:t>multiple treatment courses</a:t>
            </a:r>
            <a:r>
              <a:rPr lang="en">
                <a:solidFill>
                  <a:srgbClr val="1A1A1A"/>
                </a:solidFill>
              </a:rPr>
              <a:t>), most recently incompletely treated with RIF/PZA/EMB/Moxi (02/2024 - 07/2024) who now presents with hemoptysis</a:t>
            </a:r>
            <a:endParaRPr>
              <a:solidFill>
                <a:srgbClr val="1A1A1A"/>
              </a:solidFill>
            </a:endParaRPr>
          </a:p>
        </p:txBody>
      </p:sp>
      <p:sp>
        <p:nvSpPr>
          <p:cNvPr id="291" name="Google Shape;291;p33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Summary</a:t>
            </a:r>
            <a:endParaRPr/>
          </a:p>
        </p:txBody>
      </p:sp>
      <p:grpSp>
        <p:nvGrpSpPr>
          <p:cNvPr id="292" name="Google Shape;292;p33"/>
          <p:cNvGrpSpPr/>
          <p:nvPr/>
        </p:nvGrpSpPr>
        <p:grpSpPr>
          <a:xfrm>
            <a:off x="4968000" y="412603"/>
            <a:ext cx="4094300" cy="1151998"/>
            <a:chOff x="3978500" y="946003"/>
            <a:chExt cx="4094300" cy="1151998"/>
          </a:xfrm>
        </p:grpSpPr>
        <p:grpSp>
          <p:nvGrpSpPr>
            <p:cNvPr id="293" name="Google Shape;293;p33"/>
            <p:cNvGrpSpPr/>
            <p:nvPr/>
          </p:nvGrpSpPr>
          <p:grpSpPr>
            <a:xfrm>
              <a:off x="4734025" y="1140951"/>
              <a:ext cx="529800" cy="957050"/>
              <a:chOff x="4318975" y="1083450"/>
              <a:chExt cx="529800" cy="708244"/>
            </a:xfrm>
          </p:grpSpPr>
          <p:sp>
            <p:nvSpPr>
              <p:cNvPr id="294" name="Google Shape;294;p33"/>
              <p:cNvSpPr/>
              <p:nvPr/>
            </p:nvSpPr>
            <p:spPr>
              <a:xfrm>
                <a:off x="4517125" y="1086094"/>
                <a:ext cx="133500" cy="705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95" name="Google Shape;295;p33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F382C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96" name="Google Shape;296;p33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1A1A1A"/>
                  </a:solidFill>
                  <a:latin typeface="Roboto"/>
                  <a:ea typeface="Roboto"/>
                  <a:cs typeface="Roboto"/>
                  <a:sym typeface="Roboto"/>
                </a:rPr>
                <a:t>First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treatment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7" name="Google Shape;297;p33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30 weeks of </a:t>
              </a:r>
              <a:r>
                <a:rPr b="1" lang="en" sz="90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RIPE </a:t>
              </a:r>
              <a:r>
                <a:rPr lang="en" sz="90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11/2021)</a:t>
              </a:r>
              <a:endParaRPr sz="90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8" name="Google Shape;298;p33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April 2021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9" name="Google Shape;299;p33"/>
          <p:cNvGrpSpPr/>
          <p:nvPr/>
        </p:nvGrpSpPr>
        <p:grpSpPr>
          <a:xfrm>
            <a:off x="4968000" y="1366259"/>
            <a:ext cx="4094300" cy="1149989"/>
            <a:chOff x="3978500" y="1327003"/>
            <a:chExt cx="4094300" cy="1149989"/>
          </a:xfrm>
        </p:grpSpPr>
        <p:grpSp>
          <p:nvGrpSpPr>
            <p:cNvPr id="300" name="Google Shape;300;p33"/>
            <p:cNvGrpSpPr/>
            <p:nvPr/>
          </p:nvGrpSpPr>
          <p:grpSpPr>
            <a:xfrm>
              <a:off x="4734025" y="1373115"/>
              <a:ext cx="529800" cy="1103877"/>
              <a:chOff x="4318975" y="1255258"/>
              <a:chExt cx="529800" cy="816900"/>
            </a:xfrm>
          </p:grpSpPr>
          <p:sp>
            <p:nvSpPr>
              <p:cNvPr id="301" name="Google Shape;301;p33"/>
              <p:cNvSpPr/>
              <p:nvPr/>
            </p:nvSpPr>
            <p:spPr>
              <a:xfrm>
                <a:off x="4517125" y="1255258"/>
                <a:ext cx="133500" cy="8169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02" name="Google Shape;302;p33"/>
              <p:cNvCxnSpPr/>
              <p:nvPr/>
            </p:nvCxnSpPr>
            <p:spPr>
              <a:xfrm rot="10800000">
                <a:off x="4318975" y="1365401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03" name="Google Shape;303;p33"/>
            <p:cNvSpPr txBox="1"/>
            <p:nvPr/>
          </p:nvSpPr>
          <p:spPr>
            <a:xfrm>
              <a:off x="5344600" y="1327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1A1A1A"/>
                  </a:solidFill>
                  <a:latin typeface="Roboto"/>
                  <a:ea typeface="Roboto"/>
                  <a:cs typeface="Roboto"/>
                  <a:sym typeface="Roboto"/>
                </a:rPr>
                <a:t>Second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treatment </a:t>
              </a:r>
              <a:r>
                <a:rPr lang="en" sz="1100">
                  <a:solidFill>
                    <a:srgbClr val="2F2F2F"/>
                  </a:solidFill>
                  <a:latin typeface="Roboto ExtraLight"/>
                  <a:ea typeface="Roboto ExtraLight"/>
                  <a:cs typeface="Roboto ExtraLight"/>
                  <a:sym typeface="Roboto ExtraLight"/>
                </a:rPr>
                <a:t>(consecutively)</a:t>
              </a:r>
              <a:endParaRPr sz="1100">
                <a:solidFill>
                  <a:srgbClr val="2F2F2F"/>
                </a:solidFill>
                <a:latin typeface="Roboto ExtraLight"/>
                <a:ea typeface="Roboto ExtraLight"/>
                <a:cs typeface="Roboto ExtraLight"/>
                <a:sym typeface="Roboto ExtraLight"/>
              </a:endParaRPr>
            </a:p>
          </p:txBody>
        </p:sp>
        <p:sp>
          <p:nvSpPr>
            <p:cNvPr id="304" name="Google Shape;304;p33"/>
            <p:cNvSpPr txBox="1"/>
            <p:nvPr/>
          </p:nvSpPr>
          <p:spPr>
            <a:xfrm>
              <a:off x="5344600" y="1527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8 weeks of </a:t>
              </a:r>
              <a:r>
                <a:rPr b="1"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RIPE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08/2022) →</a:t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28 weeks </a:t>
              </a:r>
              <a:r>
                <a:rPr b="1" lang="en" sz="850">
                  <a:solidFill>
                    <a:srgbClr val="896110"/>
                  </a:solidFill>
                  <a:latin typeface="Roboto"/>
                  <a:ea typeface="Roboto"/>
                  <a:cs typeface="Roboto"/>
                  <a:sym typeface="Roboto"/>
                </a:rPr>
                <a:t>rifampin + INH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02/2023) →</a:t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26 weeks of </a:t>
              </a:r>
              <a:r>
                <a:rPr b="1"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RIPE + moxi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09/2023)</a:t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	</a:t>
              </a:r>
              <a:r>
                <a:rPr b="1" lang="en" sz="850">
                  <a:solidFill>
                    <a:srgbClr val="896110"/>
                  </a:solidFill>
                  <a:latin typeface="Roboto"/>
                  <a:ea typeface="Roboto"/>
                  <a:cs typeface="Roboto"/>
                  <a:sym typeface="Roboto"/>
                </a:rPr>
                <a:t>INH 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stopped in 03/2023 d/t </a:t>
              </a:r>
              <a:r>
                <a:rPr lang="en" sz="85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resistance</a:t>
              </a:r>
              <a:endParaRPr sz="850">
                <a:solidFill>
                  <a:srgbClr val="DF382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5" name="Google Shape;305;p33"/>
            <p:cNvSpPr txBox="1"/>
            <p:nvPr/>
          </p:nvSpPr>
          <p:spPr>
            <a:xfrm>
              <a:off x="3978500" y="1354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June 2022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6" name="Google Shape;306;p33"/>
          <p:cNvGrpSpPr/>
          <p:nvPr/>
        </p:nvGrpSpPr>
        <p:grpSpPr>
          <a:xfrm>
            <a:off x="4968000" y="2282969"/>
            <a:ext cx="4094300" cy="932287"/>
            <a:chOff x="3978500" y="946003"/>
            <a:chExt cx="4094300" cy="932287"/>
          </a:xfrm>
        </p:grpSpPr>
        <p:grpSp>
          <p:nvGrpSpPr>
            <p:cNvPr id="307" name="Google Shape;307;p33"/>
            <p:cNvGrpSpPr/>
            <p:nvPr/>
          </p:nvGrpSpPr>
          <p:grpSpPr>
            <a:xfrm>
              <a:off x="4734025" y="1140951"/>
              <a:ext cx="529800" cy="737340"/>
              <a:chOff x="4318975" y="1083450"/>
              <a:chExt cx="529800" cy="545652"/>
            </a:xfrm>
          </p:grpSpPr>
          <p:sp>
            <p:nvSpPr>
              <p:cNvPr id="308" name="Google Shape;308;p33"/>
              <p:cNvSpPr/>
              <p:nvPr/>
            </p:nvSpPr>
            <p:spPr>
              <a:xfrm>
                <a:off x="4517125" y="1086102"/>
                <a:ext cx="133500" cy="5430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09" name="Google Shape;309;p33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F382C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10" name="Google Shape;310;p33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AFB (+)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at WVU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1" name="Google Shape;311;p33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Jan 2024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2" name="Google Shape;312;p33"/>
          <p:cNvGrpSpPr/>
          <p:nvPr/>
        </p:nvGrpSpPr>
        <p:grpSpPr>
          <a:xfrm>
            <a:off x="4968000" y="3846224"/>
            <a:ext cx="4094300" cy="686945"/>
            <a:chOff x="3978500" y="946003"/>
            <a:chExt cx="4094300" cy="686945"/>
          </a:xfrm>
        </p:grpSpPr>
        <p:grpSp>
          <p:nvGrpSpPr>
            <p:cNvPr id="313" name="Google Shape;313;p33"/>
            <p:cNvGrpSpPr/>
            <p:nvPr/>
          </p:nvGrpSpPr>
          <p:grpSpPr>
            <a:xfrm>
              <a:off x="4734025" y="1140951"/>
              <a:ext cx="529800" cy="81415"/>
              <a:chOff x="4318975" y="1083450"/>
              <a:chExt cx="529800" cy="60249"/>
            </a:xfrm>
          </p:grpSpPr>
          <p:sp>
            <p:nvSpPr>
              <p:cNvPr id="314" name="Google Shape;314;p33"/>
              <p:cNvSpPr/>
              <p:nvPr/>
            </p:nvSpPr>
            <p:spPr>
              <a:xfrm>
                <a:off x="4517125" y="1086099"/>
                <a:ext cx="133500" cy="576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15" name="Google Shape;315;p33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16" name="Google Shape;316;p33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Current admission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7" name="Google Shape;317;p33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8" name="Google Shape;318;p33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Jan 2025</a:t>
              </a:r>
              <a:endParaRPr sz="9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9" name="Google Shape;319;p33"/>
          <p:cNvGrpSpPr/>
          <p:nvPr/>
        </p:nvGrpSpPr>
        <p:grpSpPr>
          <a:xfrm>
            <a:off x="4968000" y="2587769"/>
            <a:ext cx="4094300" cy="649325"/>
            <a:chOff x="3978500" y="946003"/>
            <a:chExt cx="4094300" cy="649325"/>
          </a:xfrm>
        </p:grpSpPr>
        <p:grpSp>
          <p:nvGrpSpPr>
            <p:cNvPr id="320" name="Google Shape;320;p33"/>
            <p:cNvGrpSpPr/>
            <p:nvPr/>
          </p:nvGrpSpPr>
          <p:grpSpPr>
            <a:xfrm>
              <a:off x="4734025" y="1140951"/>
              <a:ext cx="529800" cy="454378"/>
              <a:chOff x="4318975" y="1083450"/>
              <a:chExt cx="529800" cy="336252"/>
            </a:xfrm>
          </p:grpSpPr>
          <p:sp>
            <p:nvSpPr>
              <p:cNvPr id="321" name="Google Shape;321;p33"/>
              <p:cNvSpPr/>
              <p:nvPr/>
            </p:nvSpPr>
            <p:spPr>
              <a:xfrm>
                <a:off x="4517125" y="1086102"/>
                <a:ext cx="133500" cy="333600"/>
              </a:xfrm>
              <a:prstGeom prst="rect">
                <a:avLst/>
              </a:prstGeom>
              <a:solidFill>
                <a:srgbClr val="2F5AA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22" name="Google Shape;322;p33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23" name="Google Shape;323;p33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1A1A1A"/>
                  </a:solidFill>
                  <a:latin typeface="Roboto"/>
                  <a:ea typeface="Roboto"/>
                  <a:cs typeface="Roboto"/>
                  <a:sym typeface="Roboto"/>
                </a:rPr>
                <a:t>Third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treatment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4" name="Google Shape;324;p33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RIF/PZA/EMB/Mox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(~5 months)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5" name="Google Shape;325;p33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Feb 2024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6" name="Google Shape;326;p33"/>
          <p:cNvGrpSpPr/>
          <p:nvPr/>
        </p:nvGrpSpPr>
        <p:grpSpPr>
          <a:xfrm>
            <a:off x="4968000" y="3044969"/>
            <a:ext cx="4094300" cy="733646"/>
            <a:chOff x="3978500" y="946003"/>
            <a:chExt cx="4094300" cy="733646"/>
          </a:xfrm>
        </p:grpSpPr>
        <p:grpSp>
          <p:nvGrpSpPr>
            <p:cNvPr id="327" name="Google Shape;327;p33"/>
            <p:cNvGrpSpPr/>
            <p:nvPr/>
          </p:nvGrpSpPr>
          <p:grpSpPr>
            <a:xfrm>
              <a:off x="4734025" y="1140951"/>
              <a:ext cx="529800" cy="538699"/>
              <a:chOff x="4318975" y="1083450"/>
              <a:chExt cx="529800" cy="398652"/>
            </a:xfrm>
          </p:grpSpPr>
          <p:sp>
            <p:nvSpPr>
              <p:cNvPr id="328" name="Google Shape;328;p33"/>
              <p:cNvSpPr/>
              <p:nvPr/>
            </p:nvSpPr>
            <p:spPr>
              <a:xfrm>
                <a:off x="4517125" y="1086102"/>
                <a:ext cx="133500" cy="3960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29" name="Google Shape;329;p33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30" name="Google Shape;330;p33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Pt self d/c’ed treatment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1" name="Google Shape;331;p33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And </a:t>
              </a:r>
              <a:r>
                <a:rPr b="1" lang="en" sz="850">
                  <a:solidFill>
                    <a:srgbClr val="896110"/>
                  </a:solidFill>
                  <a:latin typeface="Roboto"/>
                  <a:ea typeface="Roboto"/>
                  <a:cs typeface="Roboto"/>
                  <a:sym typeface="Roboto"/>
                </a:rPr>
                <a:t>evaded health authorities</a:t>
              </a:r>
              <a:endParaRPr b="1" sz="850">
                <a:solidFill>
                  <a:srgbClr val="89611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Femur Fx in October (unknown TB status to staff)</a:t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32" name="Google Shape;332;p33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July 2024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3" name="Google Shape;333;p33"/>
          <p:cNvGrpSpPr/>
          <p:nvPr/>
        </p:nvGrpSpPr>
        <p:grpSpPr>
          <a:xfrm>
            <a:off x="4968000" y="3502169"/>
            <a:ext cx="4094300" cy="545140"/>
            <a:chOff x="3978500" y="946003"/>
            <a:chExt cx="4094300" cy="545140"/>
          </a:xfrm>
        </p:grpSpPr>
        <p:grpSp>
          <p:nvGrpSpPr>
            <p:cNvPr id="334" name="Google Shape;334;p33"/>
            <p:cNvGrpSpPr/>
            <p:nvPr/>
          </p:nvGrpSpPr>
          <p:grpSpPr>
            <a:xfrm>
              <a:off x="4734025" y="1140951"/>
              <a:ext cx="529800" cy="350193"/>
              <a:chOff x="4318975" y="1083450"/>
              <a:chExt cx="529800" cy="259152"/>
            </a:xfrm>
          </p:grpSpPr>
          <p:sp>
            <p:nvSpPr>
              <p:cNvPr id="335" name="Google Shape;335;p33"/>
              <p:cNvSpPr/>
              <p:nvPr/>
            </p:nvSpPr>
            <p:spPr>
              <a:xfrm>
                <a:off x="4517125" y="1086102"/>
                <a:ext cx="133500" cy="2565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36" name="Google Shape;336;p33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F382C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37" name="Google Shape;337;p33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Pulmonary symptoms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 begin (again)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8" name="Google Shape;338;p33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Nov 2024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aphicFrame>
        <p:nvGraphicFramePr>
          <p:cNvPr id="339" name="Google Shape;339;p33"/>
          <p:cNvGraphicFramePr/>
          <p:nvPr/>
        </p:nvGraphicFramePr>
        <p:xfrm>
          <a:off x="7782000" y="4194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908975"/>
                <a:gridCol w="371325"/>
              </a:tblGrid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Jan 2024</a:t>
                      </a:r>
                      <a:endParaRPr b="1" sz="11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endParaRPr sz="1100">
                        <a:solidFill>
                          <a:srgbClr val="B03D5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340" name="Google Shape;340;p33"/>
          <p:cNvSpPr/>
          <p:nvPr/>
        </p:nvSpPr>
        <p:spPr>
          <a:xfrm>
            <a:off x="1402000" y="3225875"/>
            <a:ext cx="2030400" cy="10158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400"/>
              <a:buFont typeface="Open Sans"/>
              <a:buChar char="❖"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DDx?</a:t>
            </a:r>
            <a:endParaRPr b="1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400"/>
              <a:buFont typeface="Open Sans"/>
              <a:buChar char="❖"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Workup?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1" name="Google Shape;341;p33"/>
          <p:cNvSpPr/>
          <p:nvPr/>
        </p:nvSpPr>
        <p:spPr>
          <a:xfrm>
            <a:off x="5921675" y="1564600"/>
            <a:ext cx="133500" cy="733800"/>
          </a:xfrm>
          <a:prstGeom prst="rect">
            <a:avLst/>
          </a:prstGeom>
          <a:solidFill>
            <a:srgbClr val="2F5A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3"/>
          <p:cNvSpPr/>
          <p:nvPr/>
        </p:nvSpPr>
        <p:spPr>
          <a:xfrm>
            <a:off x="5921675" y="612000"/>
            <a:ext cx="133500" cy="6492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348" name="Google Shape;348;p34"/>
          <p:cNvGraphicFramePr/>
          <p:nvPr/>
        </p:nvGraphicFramePr>
        <p:xfrm>
          <a:off x="3766875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49" name="Google Shape;349;p34"/>
          <p:cNvGraphicFramePr/>
          <p:nvPr/>
        </p:nvGraphicFramePr>
        <p:xfrm>
          <a:off x="818700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Routine Cx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Fungal / AFB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355" name="Google Shape;355;p35"/>
          <p:cNvGraphicFramePr/>
          <p:nvPr/>
        </p:nvGraphicFramePr>
        <p:xfrm>
          <a:off x="3766875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56" name="Google Shape;356;p35"/>
          <p:cNvGraphicFramePr/>
          <p:nvPr/>
        </p:nvGraphicFramePr>
        <p:xfrm>
          <a:off x="818700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Routine Cx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Fungal / AFB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362" name="Google Shape;362;p36"/>
          <p:cNvGraphicFramePr/>
          <p:nvPr/>
        </p:nvGraphicFramePr>
        <p:xfrm>
          <a:off x="3766875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63" name="Google Shape;363;p36"/>
          <p:cNvGraphicFramePr/>
          <p:nvPr/>
        </p:nvGraphicFramePr>
        <p:xfrm>
          <a:off x="818700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Routine Cx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Auramine smear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(+)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369" name="Google Shape;369;p37"/>
          <p:cNvGraphicFramePr/>
          <p:nvPr/>
        </p:nvGraphicFramePr>
        <p:xfrm>
          <a:off x="818700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Routine Cx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Fungal / </a:t>
                      </a:r>
                      <a:r>
                        <a:rPr b="1"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AFB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(+)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(+)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70" name="Google Shape;37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889" y="0"/>
            <a:ext cx="51846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8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A1A1A"/>
                </a:solidFill>
              </a:rPr>
              <a:t>A 74 y/o M with PMH including DM, HTN, prior RUL cavitary TB (with </a:t>
            </a:r>
            <a:r>
              <a:rPr b="1" lang="en">
                <a:solidFill>
                  <a:srgbClr val="1A1A1A"/>
                </a:solidFill>
              </a:rPr>
              <a:t>multiple treatment courses</a:t>
            </a:r>
            <a:r>
              <a:rPr lang="en">
                <a:solidFill>
                  <a:srgbClr val="1A1A1A"/>
                </a:solidFill>
              </a:rPr>
              <a:t>), most </a:t>
            </a:r>
            <a:r>
              <a:rPr lang="en">
                <a:solidFill>
                  <a:srgbClr val="1A1A1A"/>
                </a:solidFill>
              </a:rPr>
              <a:t>recently </a:t>
            </a:r>
            <a:r>
              <a:rPr b="1" lang="en">
                <a:solidFill>
                  <a:srgbClr val="DF382C"/>
                </a:solidFill>
              </a:rPr>
              <a:t>incompletely treated</a:t>
            </a:r>
            <a:r>
              <a:rPr lang="en">
                <a:solidFill>
                  <a:srgbClr val="1A1A1A"/>
                </a:solidFill>
              </a:rPr>
              <a:t> with </a:t>
            </a:r>
            <a:r>
              <a:rPr b="1" lang="en">
                <a:solidFill>
                  <a:srgbClr val="1A1A1A"/>
                </a:solidFill>
              </a:rPr>
              <a:t>RIF/PZA/EMB/Moxi</a:t>
            </a:r>
            <a:r>
              <a:rPr lang="en">
                <a:solidFill>
                  <a:srgbClr val="1A1A1A"/>
                </a:solidFill>
              </a:rPr>
              <a:t> (02/2024 - 07/2024) who now presents with hemoptysis</a:t>
            </a:r>
            <a:endParaRPr>
              <a:solidFill>
                <a:srgbClr val="1A1A1A"/>
              </a:solidFill>
            </a:endParaRPr>
          </a:p>
        </p:txBody>
      </p:sp>
      <p:sp>
        <p:nvSpPr>
          <p:cNvPr id="376" name="Google Shape;376;p38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Treatment</a:t>
            </a:r>
            <a:endParaRPr/>
          </a:p>
        </p:txBody>
      </p:sp>
      <p:grpSp>
        <p:nvGrpSpPr>
          <p:cNvPr id="377" name="Google Shape;377;p38"/>
          <p:cNvGrpSpPr/>
          <p:nvPr/>
        </p:nvGrpSpPr>
        <p:grpSpPr>
          <a:xfrm>
            <a:off x="4968000" y="412603"/>
            <a:ext cx="4094300" cy="1151998"/>
            <a:chOff x="3978500" y="946003"/>
            <a:chExt cx="4094300" cy="1151998"/>
          </a:xfrm>
        </p:grpSpPr>
        <p:grpSp>
          <p:nvGrpSpPr>
            <p:cNvPr id="378" name="Google Shape;378;p38"/>
            <p:cNvGrpSpPr/>
            <p:nvPr/>
          </p:nvGrpSpPr>
          <p:grpSpPr>
            <a:xfrm>
              <a:off x="4734025" y="1140951"/>
              <a:ext cx="529800" cy="957050"/>
              <a:chOff x="4318975" y="1083450"/>
              <a:chExt cx="529800" cy="708244"/>
            </a:xfrm>
          </p:grpSpPr>
          <p:sp>
            <p:nvSpPr>
              <p:cNvPr id="379" name="Google Shape;379;p38"/>
              <p:cNvSpPr/>
              <p:nvPr/>
            </p:nvSpPr>
            <p:spPr>
              <a:xfrm>
                <a:off x="4517125" y="1086094"/>
                <a:ext cx="133500" cy="705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80" name="Google Shape;380;p3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81" name="Google Shape;381;p38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First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episode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2" name="Google Shape;382;p38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30 weeks of </a:t>
              </a:r>
              <a:r>
                <a:rPr b="1" lang="en" sz="90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RIPE </a:t>
              </a:r>
              <a:r>
                <a:rPr lang="en" sz="90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11/2021)</a:t>
              </a:r>
              <a:endParaRPr sz="90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3" name="Google Shape;383;p38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April 2021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4" name="Google Shape;384;p38"/>
          <p:cNvGrpSpPr/>
          <p:nvPr/>
        </p:nvGrpSpPr>
        <p:grpSpPr>
          <a:xfrm>
            <a:off x="4968000" y="1366259"/>
            <a:ext cx="4094300" cy="1420390"/>
            <a:chOff x="3978500" y="1327003"/>
            <a:chExt cx="4094300" cy="1420390"/>
          </a:xfrm>
        </p:grpSpPr>
        <p:grpSp>
          <p:nvGrpSpPr>
            <p:cNvPr id="385" name="Google Shape;385;p38"/>
            <p:cNvGrpSpPr/>
            <p:nvPr/>
          </p:nvGrpSpPr>
          <p:grpSpPr>
            <a:xfrm>
              <a:off x="4734025" y="1373121"/>
              <a:ext cx="529800" cy="1374272"/>
              <a:chOff x="4318975" y="1255263"/>
              <a:chExt cx="529800" cy="1017000"/>
            </a:xfrm>
          </p:grpSpPr>
          <p:sp>
            <p:nvSpPr>
              <p:cNvPr id="386" name="Google Shape;386;p38"/>
              <p:cNvSpPr/>
              <p:nvPr/>
            </p:nvSpPr>
            <p:spPr>
              <a:xfrm>
                <a:off x="4517125" y="1255263"/>
                <a:ext cx="133500" cy="10170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87" name="Google Shape;387;p38"/>
              <p:cNvCxnSpPr/>
              <p:nvPr/>
            </p:nvCxnSpPr>
            <p:spPr>
              <a:xfrm rot="10800000">
                <a:off x="4318975" y="1365401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88" name="Google Shape;388;p38"/>
            <p:cNvSpPr txBox="1"/>
            <p:nvPr/>
          </p:nvSpPr>
          <p:spPr>
            <a:xfrm>
              <a:off x="5344600" y="1327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Second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treatment (consecutive)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9" name="Google Shape;389;p38"/>
            <p:cNvSpPr txBox="1"/>
            <p:nvPr/>
          </p:nvSpPr>
          <p:spPr>
            <a:xfrm>
              <a:off x="5344600" y="1527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8 weeks of </a:t>
              </a:r>
              <a:r>
                <a:rPr b="1"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RIPE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08/2022) </a:t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28 weeks </a:t>
              </a:r>
              <a:r>
                <a:rPr b="1" lang="en" sz="850">
                  <a:solidFill>
                    <a:srgbClr val="896110"/>
                  </a:solidFill>
                  <a:latin typeface="Roboto"/>
                  <a:ea typeface="Roboto"/>
                  <a:cs typeface="Roboto"/>
                  <a:sym typeface="Roboto"/>
                </a:rPr>
                <a:t>rifampin + INH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02/2023)</a:t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26 weeks of </a:t>
              </a:r>
              <a:r>
                <a:rPr b="1"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RIPE + moxi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" sz="850">
                  <a:solidFill>
                    <a:srgbClr val="858585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(end 09/2023)</a:t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	</a:t>
              </a:r>
              <a:r>
                <a:rPr b="1" lang="en" sz="850">
                  <a:solidFill>
                    <a:srgbClr val="896110"/>
                  </a:solidFill>
                  <a:latin typeface="Roboto"/>
                  <a:ea typeface="Roboto"/>
                  <a:cs typeface="Roboto"/>
                  <a:sym typeface="Roboto"/>
                </a:rPr>
                <a:t>INH 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stopped in 03/2023 d/t </a:t>
              </a:r>
              <a:r>
                <a:rPr lang="en" sz="85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resistance</a:t>
              </a:r>
              <a:endParaRPr sz="850">
                <a:solidFill>
                  <a:srgbClr val="DF382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0" name="Google Shape;390;p38"/>
            <p:cNvSpPr txBox="1"/>
            <p:nvPr/>
          </p:nvSpPr>
          <p:spPr>
            <a:xfrm>
              <a:off x="3978500" y="1354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June 2022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1" name="Google Shape;391;p38"/>
          <p:cNvGrpSpPr/>
          <p:nvPr/>
        </p:nvGrpSpPr>
        <p:grpSpPr>
          <a:xfrm>
            <a:off x="4968000" y="3846224"/>
            <a:ext cx="4094300" cy="686945"/>
            <a:chOff x="3978500" y="946003"/>
            <a:chExt cx="4094300" cy="686945"/>
          </a:xfrm>
        </p:grpSpPr>
        <p:grpSp>
          <p:nvGrpSpPr>
            <p:cNvPr id="392" name="Google Shape;392;p38"/>
            <p:cNvGrpSpPr/>
            <p:nvPr/>
          </p:nvGrpSpPr>
          <p:grpSpPr>
            <a:xfrm>
              <a:off x="4734025" y="1140951"/>
              <a:ext cx="529800" cy="414240"/>
              <a:chOff x="4318975" y="1083450"/>
              <a:chExt cx="529800" cy="306549"/>
            </a:xfrm>
          </p:grpSpPr>
          <p:sp>
            <p:nvSpPr>
              <p:cNvPr id="393" name="Google Shape;393;p38"/>
              <p:cNvSpPr/>
              <p:nvPr/>
            </p:nvSpPr>
            <p:spPr>
              <a:xfrm>
                <a:off x="4517125" y="1086099"/>
                <a:ext cx="133500" cy="303900"/>
              </a:xfrm>
              <a:prstGeom prst="rect">
                <a:avLst/>
              </a:prstGeom>
              <a:solidFill>
                <a:srgbClr val="356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94" name="Google Shape;394;p3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95" name="Google Shape;395;p38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Current admission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6" name="Google Shape;396;p38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7" name="Google Shape;397;p38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Jan 2025</a:t>
              </a:r>
              <a:endParaRPr sz="9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8" name="Google Shape;398;p38"/>
          <p:cNvGrpSpPr/>
          <p:nvPr/>
        </p:nvGrpSpPr>
        <p:grpSpPr>
          <a:xfrm>
            <a:off x="4968000" y="2587769"/>
            <a:ext cx="4094300" cy="1192547"/>
            <a:chOff x="3978500" y="946003"/>
            <a:chExt cx="4094300" cy="1192547"/>
          </a:xfrm>
        </p:grpSpPr>
        <p:grpSp>
          <p:nvGrpSpPr>
            <p:cNvPr id="399" name="Google Shape;399;p38"/>
            <p:cNvGrpSpPr/>
            <p:nvPr/>
          </p:nvGrpSpPr>
          <p:grpSpPr>
            <a:xfrm>
              <a:off x="4734025" y="1140951"/>
              <a:ext cx="529800" cy="997600"/>
              <a:chOff x="4318975" y="1083450"/>
              <a:chExt cx="529800" cy="738252"/>
            </a:xfrm>
          </p:grpSpPr>
          <p:sp>
            <p:nvSpPr>
              <p:cNvPr id="400" name="Google Shape;400;p38"/>
              <p:cNvSpPr/>
              <p:nvPr/>
            </p:nvSpPr>
            <p:spPr>
              <a:xfrm>
                <a:off x="4517125" y="1086102"/>
                <a:ext cx="133500" cy="735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01" name="Google Shape;401;p3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402" name="Google Shape;402;p38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Third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treatment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3" name="Google Shape;403;p38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RIF/PZA/EMB/Mox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(~5 months)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4" name="Google Shape;404;p38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Feb 2024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5" name="Google Shape;405;p38"/>
          <p:cNvGrpSpPr/>
          <p:nvPr/>
        </p:nvGrpSpPr>
        <p:grpSpPr>
          <a:xfrm>
            <a:off x="4968000" y="3044969"/>
            <a:ext cx="4094300" cy="733646"/>
            <a:chOff x="3978500" y="946003"/>
            <a:chExt cx="4094300" cy="733646"/>
          </a:xfrm>
        </p:grpSpPr>
        <p:grpSp>
          <p:nvGrpSpPr>
            <p:cNvPr id="406" name="Google Shape;406;p38"/>
            <p:cNvGrpSpPr/>
            <p:nvPr/>
          </p:nvGrpSpPr>
          <p:grpSpPr>
            <a:xfrm>
              <a:off x="4734025" y="1140951"/>
              <a:ext cx="529800" cy="538699"/>
              <a:chOff x="4318975" y="1083450"/>
              <a:chExt cx="529800" cy="39865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4517125" y="1086102"/>
                <a:ext cx="133500" cy="3960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08" name="Google Shape;408;p3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409" name="Google Shape;409;p38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Pt self d/c’ed treatment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0" name="Google Shape;410;p38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50">
                <a:solidFill>
                  <a:srgbClr val="858585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1" name="Google Shape;411;p38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July 2024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2" name="Google Shape;412;p38"/>
          <p:cNvGrpSpPr/>
          <p:nvPr/>
        </p:nvGrpSpPr>
        <p:grpSpPr>
          <a:xfrm>
            <a:off x="4968000" y="3502169"/>
            <a:ext cx="4094300" cy="545140"/>
            <a:chOff x="3978500" y="946003"/>
            <a:chExt cx="4094300" cy="545140"/>
          </a:xfrm>
        </p:grpSpPr>
        <p:grpSp>
          <p:nvGrpSpPr>
            <p:cNvPr id="413" name="Google Shape;413;p38"/>
            <p:cNvGrpSpPr/>
            <p:nvPr/>
          </p:nvGrpSpPr>
          <p:grpSpPr>
            <a:xfrm>
              <a:off x="4734025" y="1140951"/>
              <a:ext cx="529800" cy="350193"/>
              <a:chOff x="4318975" y="1083450"/>
              <a:chExt cx="529800" cy="259152"/>
            </a:xfrm>
          </p:grpSpPr>
          <p:sp>
            <p:nvSpPr>
              <p:cNvPr id="414" name="Google Shape;414;p38"/>
              <p:cNvSpPr/>
              <p:nvPr/>
            </p:nvSpPr>
            <p:spPr>
              <a:xfrm>
                <a:off x="4517125" y="1086102"/>
                <a:ext cx="133500" cy="2565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15" name="Google Shape;415;p3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416" name="Google Shape;416;p38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Pulmonary symptoms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 begin (again)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7" name="Google Shape;417;p38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Nov 2024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aphicFrame>
        <p:nvGraphicFramePr>
          <p:cNvPr id="418" name="Google Shape;418;p38"/>
          <p:cNvGraphicFramePr/>
          <p:nvPr/>
        </p:nvGraphicFramePr>
        <p:xfrm>
          <a:off x="7782000" y="4194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908975"/>
                <a:gridCol w="371325"/>
              </a:tblGrid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Jan 2024</a:t>
                      </a:r>
                      <a:endParaRPr b="1" sz="11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endParaRPr sz="1100">
                        <a:solidFill>
                          <a:srgbClr val="B03D5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6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 sz="1100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419" name="Google Shape;419;p38"/>
          <p:cNvSpPr/>
          <p:nvPr/>
        </p:nvSpPr>
        <p:spPr>
          <a:xfrm>
            <a:off x="1402000" y="3225875"/>
            <a:ext cx="2030400" cy="10158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How do we treat this?</a:t>
            </a:r>
            <a:endParaRPr sz="19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425" name="Google Shape;425;p39"/>
          <p:cNvSpPr txBox="1"/>
          <p:nvPr>
            <p:ph idx="1" type="body"/>
          </p:nvPr>
        </p:nvSpPr>
        <p:spPr>
          <a:xfrm>
            <a:off x="729325" y="1393075"/>
            <a:ext cx="4710300" cy="27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Hosp day 3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Intubated </a:t>
            </a:r>
            <a:r>
              <a:rPr lang="en"/>
              <a:t>for hemoptysis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9"/>
          <p:cNvSpPr/>
          <p:nvPr/>
        </p:nvSpPr>
        <p:spPr>
          <a:xfrm>
            <a:off x="5546950" y="1393075"/>
            <a:ext cx="2592600" cy="13779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Day 2: 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Started on daily</a:t>
            </a:r>
            <a:endParaRPr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Rifampin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600 mg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Pyrazinamide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2 g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Ethambutol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1600 mg </a:t>
            </a:r>
            <a:r>
              <a:rPr lang="en" sz="12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(15 mg/kg)</a:t>
            </a:r>
            <a:endParaRPr sz="1200">
              <a:solidFill>
                <a:srgbClr val="1A1A1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Levofloxacin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750 mg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432" name="Google Shape;432;p40"/>
          <p:cNvSpPr txBox="1"/>
          <p:nvPr>
            <p:ph idx="1" type="body"/>
          </p:nvPr>
        </p:nvSpPr>
        <p:spPr>
          <a:xfrm>
            <a:off x="729325" y="1393075"/>
            <a:ext cx="4710300" cy="27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Hosp day 3</a:t>
            </a:r>
            <a:r>
              <a:rPr lang="en">
                <a:solidFill>
                  <a:srgbClr val="9E9E9E"/>
                </a:solidFill>
              </a:rPr>
              <a:t>: Intubated for hemoptysis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Char char="●"/>
            </a:pPr>
            <a:r>
              <a:rPr b="1" lang="en">
                <a:solidFill>
                  <a:srgbClr val="1A1A1A"/>
                </a:solidFill>
              </a:rPr>
              <a:t>Day 4</a:t>
            </a:r>
            <a:r>
              <a:rPr lang="en">
                <a:solidFill>
                  <a:srgbClr val="1A1A1A"/>
                </a:solidFill>
              </a:rPr>
              <a:t>: </a:t>
            </a:r>
            <a:r>
              <a:rPr b="1" lang="en">
                <a:solidFill>
                  <a:srgbClr val="3B71CA"/>
                </a:solidFill>
              </a:rPr>
              <a:t>Endobronchial blocker</a:t>
            </a:r>
            <a:r>
              <a:rPr lang="en">
                <a:solidFill>
                  <a:srgbClr val="1A1A1A"/>
                </a:solidFill>
              </a:rPr>
              <a:t> placed</a:t>
            </a:r>
            <a:endParaRPr>
              <a:solidFill>
                <a:srgbClr val="1A1A1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Day 5</a:t>
            </a:r>
            <a:r>
              <a:rPr lang="en"/>
              <a:t>: Severe bleeding, </a:t>
            </a:r>
            <a:r>
              <a:rPr b="1" lang="en">
                <a:solidFill>
                  <a:srgbClr val="DF382C"/>
                </a:solidFill>
              </a:rPr>
              <a:t>IR embolization</a:t>
            </a:r>
            <a:r>
              <a:rPr lang="en"/>
              <a:t> of right bronchial artery</a:t>
            </a:r>
            <a:endParaRPr/>
          </a:p>
        </p:txBody>
      </p:sp>
      <p:sp>
        <p:nvSpPr>
          <p:cNvPr id="433" name="Google Shape;433;p40"/>
          <p:cNvSpPr/>
          <p:nvPr/>
        </p:nvSpPr>
        <p:spPr>
          <a:xfrm>
            <a:off x="5546950" y="1393075"/>
            <a:ext cx="2592600" cy="13779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Day 2: </a:t>
            </a:r>
            <a:r>
              <a:rPr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Started on daily</a:t>
            </a:r>
            <a:endParaRPr sz="1200"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Rifampin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600 mg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Pyrazinamide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2 g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Ethambutol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1600 mg </a:t>
            </a:r>
            <a:r>
              <a:rPr lang="en" sz="12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(15 mg/kg)</a:t>
            </a:r>
            <a:endParaRPr sz="1200">
              <a:solidFill>
                <a:srgbClr val="1A1A1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Levofloxacin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750 mg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5546950" y="3101800"/>
            <a:ext cx="2592600" cy="7326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surgery</a:t>
            </a:r>
            <a:endParaRPr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Deferred lobectomy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until more stable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440" name="Google Shape;440;p41"/>
          <p:cNvSpPr txBox="1"/>
          <p:nvPr>
            <p:ph idx="1" type="body"/>
          </p:nvPr>
        </p:nvSpPr>
        <p:spPr>
          <a:xfrm>
            <a:off x="729325" y="1393075"/>
            <a:ext cx="4710300" cy="27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Hosp day 3</a:t>
            </a:r>
            <a:r>
              <a:rPr lang="en">
                <a:solidFill>
                  <a:srgbClr val="9E9E9E"/>
                </a:solidFill>
              </a:rPr>
              <a:t>: Intubated for hemoptysis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Day 4</a:t>
            </a:r>
            <a:r>
              <a:rPr lang="en">
                <a:solidFill>
                  <a:srgbClr val="9E9E9E"/>
                </a:solidFill>
              </a:rPr>
              <a:t>: Endobronchial blocker placed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Day 5</a:t>
            </a:r>
            <a:r>
              <a:rPr lang="en">
                <a:solidFill>
                  <a:srgbClr val="9E9E9E"/>
                </a:solidFill>
              </a:rPr>
              <a:t>: Severe bleeding, IR embolization of right bronchial artery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Day 6</a:t>
            </a:r>
            <a:r>
              <a:rPr lang="en"/>
              <a:t>: Endobronchial block removed, less bleeding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Day 7</a:t>
            </a:r>
            <a:r>
              <a:rPr lang="en"/>
              <a:t>: Added </a:t>
            </a:r>
            <a:r>
              <a:rPr b="1" lang="en">
                <a:solidFill>
                  <a:srgbClr val="DF382C"/>
                </a:solidFill>
              </a:rPr>
              <a:t>INH</a:t>
            </a:r>
            <a:r>
              <a:rPr lang="en"/>
              <a:t>, </a:t>
            </a:r>
            <a:r>
              <a:rPr lang="en"/>
              <a:t>discussed </a:t>
            </a:r>
            <a:r>
              <a:rPr b="1" lang="en">
                <a:solidFill>
                  <a:srgbClr val="DF382C"/>
                </a:solidFill>
              </a:rPr>
              <a:t>bronchial valve</a:t>
            </a:r>
            <a:r>
              <a:rPr lang="en"/>
              <a:t> </a:t>
            </a:r>
            <a:endParaRPr b="1">
              <a:solidFill>
                <a:srgbClr val="DF382C"/>
              </a:solidFill>
            </a:endParaRPr>
          </a:p>
        </p:txBody>
      </p:sp>
      <p:sp>
        <p:nvSpPr>
          <p:cNvPr id="441" name="Google Shape;441;p41"/>
          <p:cNvSpPr/>
          <p:nvPr/>
        </p:nvSpPr>
        <p:spPr>
          <a:xfrm>
            <a:off x="5546950" y="1393075"/>
            <a:ext cx="2592600" cy="16389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Day 2: </a:t>
            </a:r>
            <a:r>
              <a:rPr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Started on daily</a:t>
            </a:r>
            <a:endParaRPr sz="1200"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Rifampin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600 mg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Pyrazinamide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2 g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Ethambutol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1600 mg </a:t>
            </a:r>
            <a:r>
              <a:rPr lang="en" sz="12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(15 mg/kg)</a:t>
            </a:r>
            <a:endParaRPr sz="1200">
              <a:solidFill>
                <a:srgbClr val="1A1A1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Levofloxacin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750 mg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Day 7: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added </a:t>
            </a:r>
            <a:r>
              <a:rPr lang="en" sz="1200">
                <a:solidFill>
                  <a:srgbClr val="DF382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isoniazid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300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2" name="Google Shape;442;p41"/>
          <p:cNvSpPr/>
          <p:nvPr/>
        </p:nvSpPr>
        <p:spPr>
          <a:xfrm>
            <a:off x="5546950" y="3896825"/>
            <a:ext cx="2592600" cy="6060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Pulmonology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Discussed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bronchial valve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3" name="Google Shape;443;p41"/>
          <p:cNvSpPr/>
          <p:nvPr/>
        </p:nvSpPr>
        <p:spPr>
          <a:xfrm>
            <a:off x="5546950" y="3101800"/>
            <a:ext cx="2592600" cy="7326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surgery</a:t>
            </a:r>
            <a:endParaRPr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Deferred lobectomy until more stable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74 </a:t>
            </a:r>
            <a:r>
              <a:rPr b="1" lang="en">
                <a:solidFill>
                  <a:srgbClr val="2D6987"/>
                </a:solidFill>
              </a:rPr>
              <a:t>y/o M</a:t>
            </a:r>
            <a:r>
              <a:rPr lang="en"/>
              <a:t> with PMH including DM, heavy smoking p/w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449" name="Google Shape;449;p42"/>
          <p:cNvSpPr txBox="1"/>
          <p:nvPr>
            <p:ph idx="1" type="body"/>
          </p:nvPr>
        </p:nvSpPr>
        <p:spPr>
          <a:xfrm>
            <a:off x="729325" y="1393075"/>
            <a:ext cx="4710300" cy="27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Hosp day 3</a:t>
            </a:r>
            <a:r>
              <a:rPr lang="en">
                <a:solidFill>
                  <a:srgbClr val="9E9E9E"/>
                </a:solidFill>
              </a:rPr>
              <a:t>: Intubated for hemoptysis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Day 4</a:t>
            </a:r>
            <a:r>
              <a:rPr lang="en">
                <a:solidFill>
                  <a:srgbClr val="9E9E9E"/>
                </a:solidFill>
              </a:rPr>
              <a:t>: Endobronchial blocker placed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Day 5</a:t>
            </a:r>
            <a:r>
              <a:rPr lang="en">
                <a:solidFill>
                  <a:srgbClr val="9E9E9E"/>
                </a:solidFill>
              </a:rPr>
              <a:t>: Severe bleeding, IR embolization of right bronchial artery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Day 6</a:t>
            </a:r>
            <a:r>
              <a:rPr lang="en">
                <a:solidFill>
                  <a:srgbClr val="9E9E9E"/>
                </a:solidFill>
              </a:rPr>
              <a:t>: Endobronchial </a:t>
            </a:r>
            <a:r>
              <a:rPr lang="en">
                <a:solidFill>
                  <a:srgbClr val="9E9E9E"/>
                </a:solidFill>
              </a:rPr>
              <a:t>block </a:t>
            </a:r>
            <a:r>
              <a:rPr lang="en">
                <a:solidFill>
                  <a:srgbClr val="9E9E9E"/>
                </a:solidFill>
              </a:rPr>
              <a:t>removed, less bleeding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Day 10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Bleeding again</a:t>
            </a:r>
            <a:r>
              <a:rPr lang="en"/>
              <a:t>, x2 endobronchial blockers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Day 13</a:t>
            </a:r>
            <a:r>
              <a:rPr lang="en"/>
              <a:t>: </a:t>
            </a:r>
            <a:r>
              <a:rPr b="1" lang="en">
                <a:solidFill>
                  <a:srgbClr val="14A44D"/>
                </a:solidFill>
              </a:rPr>
              <a:t>Extubated</a:t>
            </a:r>
            <a:endParaRPr b="1">
              <a:solidFill>
                <a:srgbClr val="14A44D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Day 18</a:t>
            </a:r>
            <a:r>
              <a:rPr lang="en"/>
              <a:t>: </a:t>
            </a:r>
            <a:r>
              <a:rPr b="1" lang="en">
                <a:solidFill>
                  <a:srgbClr val="14A44D"/>
                </a:solidFill>
              </a:rPr>
              <a:t>Downgraded from MICU</a:t>
            </a:r>
            <a:r>
              <a:rPr lang="en"/>
              <a:t> to floor</a:t>
            </a:r>
            <a:endParaRPr/>
          </a:p>
        </p:txBody>
      </p:sp>
      <p:sp>
        <p:nvSpPr>
          <p:cNvPr id="450" name="Google Shape;450;p42"/>
          <p:cNvSpPr/>
          <p:nvPr/>
        </p:nvSpPr>
        <p:spPr>
          <a:xfrm>
            <a:off x="5546950" y="1393075"/>
            <a:ext cx="2592600" cy="16389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Day 2: </a:t>
            </a:r>
            <a:r>
              <a:rPr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Started on daily</a:t>
            </a:r>
            <a:endParaRPr sz="1200"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Rifampin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600 mg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Pyrazinamide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2 g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Ethambutol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1600 mg </a:t>
            </a:r>
            <a:r>
              <a:rPr lang="en" sz="12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(15 mg/kg)</a:t>
            </a:r>
            <a:endParaRPr sz="1200">
              <a:solidFill>
                <a:srgbClr val="1A1A1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Levofloxacin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750 mg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Day 7: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added </a:t>
            </a: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isoniazid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300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1" name="Google Shape;451;p42"/>
          <p:cNvSpPr/>
          <p:nvPr/>
        </p:nvSpPr>
        <p:spPr>
          <a:xfrm>
            <a:off x="5546950" y="3896825"/>
            <a:ext cx="2592600" cy="6060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Pulmonology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Discussed bronchial valve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2" name="Google Shape;452;p42"/>
          <p:cNvSpPr/>
          <p:nvPr/>
        </p:nvSpPr>
        <p:spPr>
          <a:xfrm>
            <a:off x="5546950" y="3101800"/>
            <a:ext cx="2592600" cy="7326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surgery</a:t>
            </a:r>
            <a:endParaRPr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Deferred lobectomy until more stable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458" name="Google Shape;458;p43"/>
          <p:cNvSpPr txBox="1"/>
          <p:nvPr>
            <p:ph idx="1" type="body"/>
          </p:nvPr>
        </p:nvSpPr>
        <p:spPr>
          <a:xfrm>
            <a:off x="729325" y="1393075"/>
            <a:ext cx="4710300" cy="27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Hosp day 3</a:t>
            </a:r>
            <a:r>
              <a:rPr lang="en">
                <a:solidFill>
                  <a:srgbClr val="9E9E9E"/>
                </a:solidFill>
              </a:rPr>
              <a:t>: Intubated for hemoptysis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Day 4</a:t>
            </a:r>
            <a:r>
              <a:rPr lang="en">
                <a:solidFill>
                  <a:srgbClr val="9E9E9E"/>
                </a:solidFill>
              </a:rPr>
              <a:t>: Endobronchial blocker placed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Day 5</a:t>
            </a:r>
            <a:r>
              <a:rPr lang="en">
                <a:solidFill>
                  <a:srgbClr val="9E9E9E"/>
                </a:solidFill>
              </a:rPr>
              <a:t>: Severe bleeding, IR embolization of right bronchial artery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Day 6</a:t>
            </a:r>
            <a:r>
              <a:rPr lang="en">
                <a:solidFill>
                  <a:srgbClr val="9E9E9E"/>
                </a:solidFill>
              </a:rPr>
              <a:t>: </a:t>
            </a:r>
            <a:r>
              <a:rPr lang="en">
                <a:solidFill>
                  <a:srgbClr val="9E9E9E"/>
                </a:solidFill>
              </a:rPr>
              <a:t>Endobronchial block removed, less bleeding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Day 10</a:t>
            </a:r>
            <a:r>
              <a:rPr lang="en">
                <a:solidFill>
                  <a:srgbClr val="9E9E9E"/>
                </a:solidFill>
              </a:rPr>
              <a:t>: Bleeding again, x2 endobronchial blockers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Day 13</a:t>
            </a:r>
            <a:r>
              <a:rPr lang="en">
                <a:solidFill>
                  <a:srgbClr val="9E9E9E"/>
                </a:solidFill>
              </a:rPr>
              <a:t>: Extubated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b="1" lang="en">
                <a:solidFill>
                  <a:srgbClr val="9E9E9E"/>
                </a:solidFill>
              </a:rPr>
              <a:t>Day 18</a:t>
            </a:r>
            <a:r>
              <a:rPr lang="en">
                <a:solidFill>
                  <a:srgbClr val="9E9E9E"/>
                </a:solidFill>
              </a:rPr>
              <a:t>: Downgraded from MICU to floor</a:t>
            </a:r>
            <a:endParaRPr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Day 21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Hypoxia</a:t>
            </a:r>
            <a:r>
              <a:rPr lang="en"/>
              <a:t>, intubated and sent to MICU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Day 22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Severe shock</a:t>
            </a:r>
            <a:r>
              <a:rPr lang="en"/>
              <a:t>, had </a:t>
            </a:r>
            <a:r>
              <a:rPr b="1" lang="en"/>
              <a:t>GOC → CMO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Day 23</a:t>
            </a:r>
            <a:r>
              <a:rPr lang="en"/>
              <a:t>: Expired </a:t>
            </a:r>
            <a:endParaRPr/>
          </a:p>
        </p:txBody>
      </p:sp>
      <p:sp>
        <p:nvSpPr>
          <p:cNvPr id="459" name="Google Shape;459;p43"/>
          <p:cNvSpPr/>
          <p:nvPr/>
        </p:nvSpPr>
        <p:spPr>
          <a:xfrm>
            <a:off x="5546950" y="1393075"/>
            <a:ext cx="2592600" cy="16389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Day 2: </a:t>
            </a:r>
            <a:r>
              <a:rPr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Started on daily</a:t>
            </a:r>
            <a:endParaRPr sz="1200"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Rifampin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600 mg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Pyrazinamide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2 g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Ethambutol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1600 mg </a:t>
            </a:r>
            <a:r>
              <a:rPr lang="en" sz="12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(15 mg/kg)</a:t>
            </a:r>
            <a:endParaRPr sz="1200">
              <a:solidFill>
                <a:srgbClr val="1A1A1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Levofloxacin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750 mg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Day 7: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added </a:t>
            </a:r>
            <a:r>
              <a:rPr lang="en" sz="1200">
                <a:solidFill>
                  <a:srgbClr val="1A1A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isoniazid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300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0" name="Google Shape;460;p43"/>
          <p:cNvSpPr/>
          <p:nvPr/>
        </p:nvSpPr>
        <p:spPr>
          <a:xfrm>
            <a:off x="5546950" y="3896825"/>
            <a:ext cx="2592600" cy="6060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Pulmonology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Discussed bronchial valve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1" name="Google Shape;461;p43"/>
          <p:cNvSpPr/>
          <p:nvPr/>
        </p:nvSpPr>
        <p:spPr>
          <a:xfrm>
            <a:off x="5546950" y="3101800"/>
            <a:ext cx="2592600" cy="7326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surgery</a:t>
            </a:r>
            <a:endParaRPr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Deferred lobectomy until more stable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 Jewish Results</a:t>
            </a:r>
            <a:endParaRPr/>
          </a:p>
        </p:txBody>
      </p:sp>
      <p:sp>
        <p:nvSpPr>
          <p:cNvPr id="467" name="Google Shape;467;p44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476" y="514700"/>
            <a:ext cx="4926425" cy="46288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9" name="Google Shape;469;p44"/>
          <p:cNvGraphicFramePr/>
          <p:nvPr/>
        </p:nvGraphicFramePr>
        <p:xfrm>
          <a:off x="241288" y="1353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813575"/>
                <a:gridCol w="1286400"/>
                <a:gridCol w="1708475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B71CA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MDR TB line probe</a:t>
                      </a:r>
                      <a:endParaRPr>
                        <a:solidFill>
                          <a:srgbClr val="3B71CA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</a:txBody>
                  <a:tcPr marT="0" marB="0" marR="0" marL="45700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Interpretation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rpoB</a:t>
                      </a:r>
                      <a:endParaRPr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No mutations present</a:t>
                      </a:r>
                      <a:endParaRPr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Suggests </a:t>
                      </a: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 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susceptibility</a:t>
                      </a:r>
                      <a:endParaRPr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katG</a:t>
                      </a:r>
                      <a:endParaRPr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No mutations present</a:t>
                      </a:r>
                      <a:endParaRPr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Suggests susceptibility to </a:t>
                      </a: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inhA</a:t>
                      </a:r>
                      <a:endParaRPr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No mutations present</a:t>
                      </a:r>
                      <a:endParaRPr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 Jewish Results</a:t>
            </a:r>
            <a:endParaRPr/>
          </a:p>
        </p:txBody>
      </p:sp>
      <p:sp>
        <p:nvSpPr>
          <p:cNvPr id="475" name="Google Shape;475;p4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76" name="Google Shape;47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476" y="514700"/>
            <a:ext cx="4926425" cy="46288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7" name="Google Shape;477;p45"/>
          <p:cNvGraphicFramePr/>
          <p:nvPr/>
        </p:nvGraphicFramePr>
        <p:xfrm>
          <a:off x="241288" y="1353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813575"/>
                <a:gridCol w="1286400"/>
                <a:gridCol w="1708475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B71CA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MDR TB line probe</a:t>
                      </a:r>
                      <a:endParaRPr>
                        <a:solidFill>
                          <a:srgbClr val="3B71CA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</a:txBody>
                  <a:tcPr marT="0" marB="0" marR="0" marL="45700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Interpretation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rpoB</a:t>
                      </a:r>
                      <a:endParaRPr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No mutations present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Suggests </a:t>
                      </a:r>
                      <a:r>
                        <a:rPr b="1"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susceptibility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katG</a:t>
                      </a:r>
                      <a:endParaRPr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No mutations present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Suggests susceptibility to </a:t>
                      </a:r>
                      <a:r>
                        <a:rPr b="1"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b="1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inhA</a:t>
                      </a:r>
                      <a:endParaRPr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No mutations present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 Jewish Results</a:t>
            </a:r>
            <a:endParaRPr/>
          </a:p>
        </p:txBody>
      </p:sp>
      <p:sp>
        <p:nvSpPr>
          <p:cNvPr id="483" name="Google Shape;483;p46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84" name="Google Shape;4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476" y="514700"/>
            <a:ext cx="4926425" cy="46288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5" name="Google Shape;485;p46"/>
          <p:cNvGraphicFramePr/>
          <p:nvPr/>
        </p:nvGraphicFramePr>
        <p:xfrm>
          <a:off x="711013" y="3260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2182500"/>
                <a:gridCol w="686525"/>
              </a:tblGrid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This admission</a:t>
                      </a:r>
                      <a:endParaRPr b="1">
                        <a:solidFill>
                          <a:srgbClr val="3B71C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Intrp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(5.0 mcg/mL)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(0.1 mcg/mL)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endParaRPr>
                        <a:solidFill>
                          <a:srgbClr val="B03D5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(0.4 mcg/mL)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endParaRPr>
                        <a:solidFill>
                          <a:srgbClr val="B03D5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(5.0 mcg/mL)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endParaRPr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86" name="Google Shape;486;p46"/>
          <p:cNvGraphicFramePr/>
          <p:nvPr/>
        </p:nvGraphicFramePr>
        <p:xfrm>
          <a:off x="241288" y="1353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813575"/>
                <a:gridCol w="1286400"/>
                <a:gridCol w="1708475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B71CA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MDR TB line probe</a:t>
                      </a:r>
                      <a:endParaRPr>
                        <a:solidFill>
                          <a:srgbClr val="3B71CA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</a:txBody>
                  <a:tcPr marT="0" marB="0" marR="0" marL="45700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Interpretation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rpoB</a:t>
                      </a:r>
                      <a:endParaRPr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No mutations present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Suggests </a:t>
                      </a:r>
                      <a:r>
                        <a:rPr b="1"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susceptibility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katG</a:t>
                      </a:r>
                      <a:endParaRPr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No mutations present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Suggests susceptibility to </a:t>
                      </a:r>
                      <a:r>
                        <a:rPr b="1" lang="en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b="1">
                        <a:solidFill>
                          <a:srgbClr val="0C622E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inhA</a:t>
                      </a:r>
                      <a:endParaRPr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No mutations present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492" name="Google Shape;492;p47"/>
          <p:cNvSpPr txBox="1"/>
          <p:nvPr/>
        </p:nvSpPr>
        <p:spPr>
          <a:xfrm>
            <a:off x="5681275" y="3837950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93" name="Google Shape;493;p47"/>
          <p:cNvPicPr preferRelativeResize="0"/>
          <p:nvPr/>
        </p:nvPicPr>
        <p:blipFill rotWithShape="1">
          <a:blip r:embed="rId3">
            <a:alphaModFix/>
          </a:blip>
          <a:srcRect b="11684" l="12029" r="12029" t="11445"/>
          <a:stretch/>
        </p:blipFill>
        <p:spPr>
          <a:xfrm>
            <a:off x="5681275" y="1344850"/>
            <a:ext cx="2260978" cy="22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Pulmonary </a:t>
            </a:r>
            <a:r>
              <a:rPr lang="en"/>
              <a:t>tuberculosis</a:t>
            </a:r>
            <a:r>
              <a:rPr lang="en"/>
              <a:t> </a:t>
            </a:r>
            <a:endParaRPr/>
          </a:p>
        </p:txBody>
      </p:sp>
      <p:sp>
        <p:nvSpPr>
          <p:cNvPr id="499" name="Google Shape;499;p48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4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Review the </a:t>
            </a:r>
            <a:r>
              <a:rPr b="1" lang="en">
                <a:solidFill>
                  <a:srgbClr val="3B71CA"/>
                </a:solidFill>
              </a:rPr>
              <a:t>history of </a:t>
            </a:r>
            <a:r>
              <a:rPr b="1" i="1" lang="en">
                <a:solidFill>
                  <a:srgbClr val="3B71CA"/>
                </a:solidFill>
              </a:rPr>
              <a:t>M tuberculosis</a:t>
            </a:r>
            <a:r>
              <a:rPr b="1" lang="en"/>
              <a:t> treatment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Describe the </a:t>
            </a:r>
            <a:r>
              <a:rPr b="1" lang="en">
                <a:solidFill>
                  <a:srgbClr val="DF382C"/>
                </a:solidFill>
              </a:rPr>
              <a:t>treatment for</a:t>
            </a:r>
            <a:r>
              <a:rPr lang="en"/>
              <a:t> drug susceptible, INH resistant, &amp; MRD TB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Compare the </a:t>
            </a:r>
            <a:r>
              <a:rPr b="1" lang="en">
                <a:solidFill>
                  <a:srgbClr val="896110"/>
                </a:solidFill>
              </a:rPr>
              <a:t>prior guidelines</a:t>
            </a:r>
            <a:r>
              <a:rPr b="1" lang="en"/>
              <a:t> </a:t>
            </a:r>
            <a:r>
              <a:rPr lang="en"/>
              <a:t>(2019) </a:t>
            </a:r>
            <a:r>
              <a:rPr lang="en"/>
              <a:t>with the new </a:t>
            </a:r>
            <a:r>
              <a:rPr b="1" lang="en">
                <a:solidFill>
                  <a:srgbClr val="3B71CA"/>
                </a:solidFill>
              </a:rPr>
              <a:t>2025 ATS/CDC/ERS/IDSA guidelines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Discuss the </a:t>
            </a:r>
            <a:r>
              <a:rPr b="1" lang="en">
                <a:solidFill>
                  <a:srgbClr val="DF382C"/>
                </a:solidFill>
              </a:rPr>
              <a:t>role for surgical procedures</a:t>
            </a:r>
            <a:r>
              <a:rPr lang="en"/>
              <a:t> in the treatment of MTB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Appraise the </a:t>
            </a:r>
            <a:r>
              <a:rPr b="1" lang="en"/>
              <a:t>evidence for </a:t>
            </a:r>
            <a:r>
              <a:rPr b="1" lang="en">
                <a:solidFill>
                  <a:srgbClr val="3B71CA"/>
                </a:solidFill>
              </a:rPr>
              <a:t>endobronchial valves</a:t>
            </a:r>
            <a:r>
              <a:rPr lang="en"/>
              <a:t> </a:t>
            </a:r>
            <a:endParaRPr/>
          </a:p>
        </p:txBody>
      </p:sp>
      <p:pic>
        <p:nvPicPr>
          <p:cNvPr id="501" name="Google Shape;501;p48"/>
          <p:cNvPicPr preferRelativeResize="0"/>
          <p:nvPr/>
        </p:nvPicPr>
        <p:blipFill rotWithShape="1">
          <a:blip r:embed="rId3">
            <a:alphaModFix/>
          </a:blip>
          <a:srcRect b="11684" l="12029" r="12029" t="11445"/>
          <a:stretch/>
        </p:blipFill>
        <p:spPr>
          <a:xfrm>
            <a:off x="7663589" y="76338"/>
            <a:ext cx="134092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the history of tuberculosis &amp; its treatment</a:t>
            </a:r>
            <a:endParaRPr/>
          </a:p>
        </p:txBody>
      </p:sp>
      <p:sp>
        <p:nvSpPr>
          <p:cNvPr id="507" name="Google Shape;507;p4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4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09" name="Google Shape;50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926" y="345975"/>
            <a:ext cx="3880875" cy="46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the history books</a:t>
            </a:r>
            <a:endParaRPr/>
          </a:p>
        </p:txBody>
      </p:sp>
      <p:sp>
        <p:nvSpPr>
          <p:cNvPr id="515" name="Google Shape;515;p50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TB has been around a </a:t>
            </a:r>
            <a:r>
              <a:rPr i="1" lang="en"/>
              <a:t>long</a:t>
            </a:r>
            <a:r>
              <a:rPr i="1" lang="en"/>
              <a:t> </a:t>
            </a:r>
            <a:r>
              <a:rPr lang="en"/>
              <a:t>time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Archeologists have found Egyptian mummies (2400 BC) with skeletal Pott’s lesions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 the </a:t>
            </a:r>
            <a:r>
              <a:rPr b="1" lang="en">
                <a:solidFill>
                  <a:srgbClr val="896110"/>
                </a:solidFill>
              </a:rPr>
              <a:t>Middle Ages</a:t>
            </a:r>
            <a:r>
              <a:rPr lang="en"/>
              <a:t>, it was believed people could be cured from TB after </a:t>
            </a:r>
            <a:r>
              <a:rPr b="1" lang="en"/>
              <a:t>a </a:t>
            </a:r>
            <a:r>
              <a:rPr b="1" lang="en">
                <a:solidFill>
                  <a:srgbClr val="DF382C"/>
                </a:solidFill>
              </a:rPr>
              <a:t>royal touch</a:t>
            </a:r>
            <a:r>
              <a:rPr lang="en"/>
              <a:t> from a king or queen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During that time TB killed ~ 1 in 4 in Europe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1720</a:t>
            </a:r>
            <a:r>
              <a:rPr lang="en"/>
              <a:t>: English physician </a:t>
            </a:r>
            <a:r>
              <a:rPr b="1" lang="en"/>
              <a:t>Benjamin Marten</a:t>
            </a:r>
            <a:r>
              <a:rPr lang="en"/>
              <a:t> proposed that TB was </a:t>
            </a:r>
            <a:r>
              <a:rPr b="1" lang="en">
                <a:solidFill>
                  <a:srgbClr val="2F5AA2"/>
                </a:solidFill>
              </a:rPr>
              <a:t>infectious in origin</a:t>
            </a:r>
            <a:endParaRPr b="1">
              <a:solidFill>
                <a:srgbClr val="2F5AA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1882</a:t>
            </a:r>
            <a:r>
              <a:rPr lang="en"/>
              <a:t>: Dr. </a:t>
            </a:r>
            <a:r>
              <a:rPr b="1" lang="en"/>
              <a:t>Robert Koch</a:t>
            </a:r>
            <a:r>
              <a:rPr lang="en"/>
              <a:t> announced the discovery of </a:t>
            </a:r>
            <a:r>
              <a:rPr i="1" lang="en"/>
              <a:t>Mycobacterium tuberculosis</a:t>
            </a:r>
            <a:endParaRPr i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Sanatorium Movement</a:t>
            </a:r>
            <a:r>
              <a:rPr lang="en"/>
              <a:t>: Patients were treated with "</a:t>
            </a:r>
            <a:r>
              <a:rPr b="1" lang="en"/>
              <a:t>rest cure</a:t>
            </a:r>
            <a:r>
              <a:rPr lang="en"/>
              <a:t>" with fresh air &amp; nutrition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375" y="806088"/>
            <a:ext cx="5200650" cy="360997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1"/>
          <p:cNvSpPr/>
          <p:nvPr/>
        </p:nvSpPr>
        <p:spPr>
          <a:xfrm>
            <a:off x="2223375" y="806101"/>
            <a:ext cx="1638300" cy="423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2" name="Google Shape;522;p51"/>
          <p:cNvSpPr/>
          <p:nvPr/>
        </p:nvSpPr>
        <p:spPr>
          <a:xfrm>
            <a:off x="2257800" y="1949449"/>
            <a:ext cx="5166300" cy="6222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3" name="Google Shape;523;p51"/>
          <p:cNvSpPr/>
          <p:nvPr/>
        </p:nvSpPr>
        <p:spPr>
          <a:xfrm>
            <a:off x="2257800" y="3292000"/>
            <a:ext cx="5166300" cy="5145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4" name="Google Shape;524;p51"/>
          <p:cNvSpPr/>
          <p:nvPr/>
        </p:nvSpPr>
        <p:spPr>
          <a:xfrm>
            <a:off x="2257800" y="3806500"/>
            <a:ext cx="1698000" cy="2046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74 </a:t>
            </a:r>
            <a:r>
              <a:rPr b="1" lang="en">
                <a:solidFill>
                  <a:srgbClr val="2D6987"/>
                </a:solidFill>
              </a:rPr>
              <a:t>y/o M</a:t>
            </a:r>
            <a:r>
              <a:rPr lang="en"/>
              <a:t> with PMH including DM, heavy smoking p/w </a:t>
            </a:r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1513" y="1983600"/>
            <a:ext cx="5824574" cy="29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Hx of TB treatment: Surgicillin</a:t>
            </a:r>
            <a:endParaRPr/>
          </a:p>
        </p:txBody>
      </p:sp>
      <p:sp>
        <p:nvSpPr>
          <p:cNvPr id="530" name="Google Shape;530;p52"/>
          <p:cNvSpPr txBox="1"/>
          <p:nvPr>
            <p:ph idx="1" type="body"/>
          </p:nvPr>
        </p:nvSpPr>
        <p:spPr>
          <a:xfrm>
            <a:off x="729450" y="1393075"/>
            <a:ext cx="7536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Most of human history</a:t>
            </a:r>
            <a:r>
              <a:rPr lang="en"/>
              <a:t>: Nothing, you died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Around 1900</a:t>
            </a:r>
            <a:r>
              <a:rPr lang="en"/>
              <a:t>: First treatment for TB discovered and it was… </a:t>
            </a:r>
            <a:r>
              <a:rPr b="1" lang="en">
                <a:solidFill>
                  <a:srgbClr val="3B71CA"/>
                </a:solidFill>
              </a:rPr>
              <a:t>surgery</a:t>
            </a:r>
            <a:r>
              <a:rPr lang="en"/>
              <a:t>, not medicine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Specifically, inducing a </a:t>
            </a:r>
            <a:r>
              <a:rPr b="1" lang="en">
                <a:solidFill>
                  <a:srgbClr val="DF382C"/>
                </a:solidFill>
              </a:rPr>
              <a:t>pneumothorax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Hx of TB treatment: Surgicillin</a:t>
            </a:r>
            <a:endParaRPr/>
          </a:p>
        </p:txBody>
      </p:sp>
      <p:sp>
        <p:nvSpPr>
          <p:cNvPr id="536" name="Google Shape;536;p53"/>
          <p:cNvSpPr txBox="1"/>
          <p:nvPr>
            <p:ph idx="1" type="body"/>
          </p:nvPr>
        </p:nvSpPr>
        <p:spPr>
          <a:xfrm>
            <a:off x="729450" y="1393075"/>
            <a:ext cx="5342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Most of human history</a:t>
            </a:r>
            <a:r>
              <a:rPr lang="en"/>
              <a:t>: Nothing, you died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Around 1900</a:t>
            </a:r>
            <a:r>
              <a:rPr lang="en"/>
              <a:t>: </a:t>
            </a:r>
            <a:r>
              <a:rPr lang="en"/>
              <a:t>Artificial</a:t>
            </a:r>
            <a:r>
              <a:rPr lang="en"/>
              <a:t> </a:t>
            </a:r>
            <a:r>
              <a:rPr b="1" lang="en"/>
              <a:t>pneumothorax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French physicians noted patients with </a:t>
            </a:r>
            <a:r>
              <a:rPr i="1" lang="en"/>
              <a:t>spontaneous pneumothoraces</a:t>
            </a:r>
            <a:r>
              <a:rPr lang="en"/>
              <a:t> improved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Recall that TB is an </a:t>
            </a:r>
            <a:r>
              <a:rPr b="1" lang="en">
                <a:solidFill>
                  <a:srgbClr val="DF382C"/>
                </a:solidFill>
              </a:rPr>
              <a:t>obligate aerobe</a:t>
            </a:r>
            <a:r>
              <a:rPr lang="en"/>
              <a:t>, so it will die without oxygen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course, the procedure itself was quite risky</a:t>
            </a:r>
            <a:endParaRPr/>
          </a:p>
        </p:txBody>
      </p:sp>
      <p:pic>
        <p:nvPicPr>
          <p:cNvPr id="537" name="Google Shape;53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2500" y="632850"/>
            <a:ext cx="2767651" cy="220547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3"/>
          <p:cNvSpPr txBox="1"/>
          <p:nvPr/>
        </p:nvSpPr>
        <p:spPr>
          <a:xfrm>
            <a:off x="6189500" y="2880925"/>
            <a:ext cx="297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Pleurocentesis is performed while the patient is being monitored (circa 1930). </a:t>
            </a:r>
            <a:r>
              <a:rPr lang="en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Rakovich 2010</a:t>
            </a:r>
            <a:r>
              <a:rPr lang="en"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[1.1]</a:t>
            </a:r>
            <a:endParaRPr sz="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Hx of TB treatment: First antimycobacterials</a:t>
            </a:r>
            <a:endParaRPr/>
          </a:p>
        </p:txBody>
      </p:sp>
      <p:sp>
        <p:nvSpPr>
          <p:cNvPr id="544" name="Google Shape;544;p54"/>
          <p:cNvSpPr txBox="1"/>
          <p:nvPr>
            <p:ph idx="1" type="body"/>
          </p:nvPr>
        </p:nvSpPr>
        <p:spPr>
          <a:xfrm>
            <a:off x="729450" y="1393075"/>
            <a:ext cx="7688700" cy="25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b="1" lang="en">
                <a:solidFill>
                  <a:srgbClr val="9FA6B2"/>
                </a:solidFill>
              </a:rPr>
              <a:t>Most of human history</a:t>
            </a:r>
            <a:r>
              <a:rPr lang="en">
                <a:solidFill>
                  <a:srgbClr val="9FA6B2"/>
                </a:solidFill>
              </a:rPr>
              <a:t>: Nothing, you died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Around 1900</a:t>
            </a:r>
            <a:r>
              <a:rPr lang="en">
                <a:solidFill>
                  <a:srgbClr val="9FA6B2"/>
                </a:solidFill>
              </a:rPr>
              <a:t>: Artificial </a:t>
            </a:r>
            <a:r>
              <a:rPr b="1" lang="en">
                <a:solidFill>
                  <a:srgbClr val="9FA6B2"/>
                </a:solidFill>
              </a:rPr>
              <a:t>pneumothorax</a:t>
            </a:r>
            <a:r>
              <a:rPr lang="en"/>
              <a:t> </a:t>
            </a:r>
            <a:r>
              <a:rPr lang="en">
                <a:solidFill>
                  <a:srgbClr val="9FA6B2"/>
                </a:solidFill>
              </a:rPr>
              <a:t>(works because obligate aerobe)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1940s</a:t>
            </a:r>
            <a:r>
              <a:rPr lang="en"/>
              <a:t>: First a</a:t>
            </a:r>
            <a:r>
              <a:rPr lang="en"/>
              <a:t>ntimycobacterials discovered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Streptomycin </a:t>
            </a:r>
            <a:r>
              <a:rPr lang="en"/>
              <a:t>(</a:t>
            </a:r>
            <a:r>
              <a:rPr b="1" lang="en">
                <a:solidFill>
                  <a:srgbClr val="896110"/>
                </a:solidFill>
              </a:rPr>
              <a:t>1943</a:t>
            </a:r>
            <a:r>
              <a:rPr lang="en"/>
              <a:t>): did a good job, but rapid development of resistance developed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Was slowed when </a:t>
            </a:r>
            <a:r>
              <a:rPr b="1" lang="en">
                <a:solidFill>
                  <a:srgbClr val="B03D50"/>
                </a:solidFill>
              </a:rPr>
              <a:t>para-aminosalicylic acid</a:t>
            </a:r>
            <a:r>
              <a:rPr lang="en"/>
              <a:t> (</a:t>
            </a:r>
            <a:r>
              <a:rPr b="1" lang="en">
                <a:solidFill>
                  <a:srgbClr val="896110"/>
                </a:solidFill>
              </a:rPr>
              <a:t>1946</a:t>
            </a:r>
            <a:r>
              <a:rPr lang="en"/>
              <a:t>) was added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Hx of TB treatment: First antimycobacterials</a:t>
            </a:r>
            <a:endParaRPr/>
          </a:p>
        </p:txBody>
      </p:sp>
      <p:sp>
        <p:nvSpPr>
          <p:cNvPr id="550" name="Google Shape;550;p55"/>
          <p:cNvSpPr txBox="1"/>
          <p:nvPr>
            <p:ph idx="1" type="body"/>
          </p:nvPr>
        </p:nvSpPr>
        <p:spPr>
          <a:xfrm>
            <a:off x="729450" y="1393075"/>
            <a:ext cx="7688700" cy="25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b="1" lang="en">
                <a:solidFill>
                  <a:srgbClr val="9FA6B2"/>
                </a:solidFill>
              </a:rPr>
              <a:t>Most of human history</a:t>
            </a:r>
            <a:r>
              <a:rPr lang="en">
                <a:solidFill>
                  <a:srgbClr val="9FA6B2"/>
                </a:solidFill>
              </a:rPr>
              <a:t>: Nothing, you died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Around 1900</a:t>
            </a:r>
            <a:r>
              <a:rPr lang="en">
                <a:solidFill>
                  <a:srgbClr val="9FA6B2"/>
                </a:solidFill>
              </a:rPr>
              <a:t>: Artificial </a:t>
            </a:r>
            <a:r>
              <a:rPr b="1" lang="en">
                <a:solidFill>
                  <a:srgbClr val="9FA6B2"/>
                </a:solidFill>
              </a:rPr>
              <a:t>pneumothorax</a:t>
            </a:r>
            <a:r>
              <a:rPr lang="en"/>
              <a:t> </a:t>
            </a:r>
            <a:r>
              <a:rPr lang="en">
                <a:solidFill>
                  <a:srgbClr val="9FA6B2"/>
                </a:solidFill>
              </a:rPr>
              <a:t>(works because obligate aerobe)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1940s</a:t>
            </a:r>
            <a:r>
              <a:rPr lang="en"/>
              <a:t>: First antimycobacterials discovered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Streptomycin </a:t>
            </a:r>
            <a:r>
              <a:rPr lang="en"/>
              <a:t>(</a:t>
            </a:r>
            <a:r>
              <a:rPr b="1" lang="en">
                <a:solidFill>
                  <a:srgbClr val="896110"/>
                </a:solidFill>
              </a:rPr>
              <a:t>1943</a:t>
            </a:r>
            <a:r>
              <a:rPr lang="en"/>
              <a:t>): did a good job, but rapid development of resistance developed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Slowed with </a:t>
            </a:r>
            <a:r>
              <a:rPr b="1" lang="en">
                <a:solidFill>
                  <a:srgbClr val="B03D50"/>
                </a:solidFill>
              </a:rPr>
              <a:t>para-aminosalicylic acid</a:t>
            </a:r>
            <a:r>
              <a:rPr lang="en"/>
              <a:t> (</a:t>
            </a:r>
            <a:r>
              <a:rPr b="1" lang="en">
                <a:solidFill>
                  <a:srgbClr val="896110"/>
                </a:solidFill>
              </a:rPr>
              <a:t>1946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Isoniazid</a:t>
            </a:r>
            <a:r>
              <a:rPr lang="en"/>
              <a:t> (</a:t>
            </a:r>
            <a:r>
              <a:rPr b="1" lang="en">
                <a:solidFill>
                  <a:srgbClr val="896110"/>
                </a:solidFill>
              </a:rPr>
              <a:t>1952</a:t>
            </a:r>
            <a:r>
              <a:rPr lang="en"/>
              <a:t>): Major breakthrough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Combination therapy with </a:t>
            </a:r>
            <a:r>
              <a:rPr b="1" lang="en">
                <a:solidFill>
                  <a:srgbClr val="3B71CA"/>
                </a:solidFill>
              </a:rPr>
              <a:t>streptomycin + PAS + INH</a:t>
            </a:r>
            <a:r>
              <a:rPr lang="en"/>
              <a:t> </a:t>
            </a:r>
            <a:endParaRPr/>
          </a:p>
          <a:p>
            <a:pPr indent="45720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accent1"/>
                </a:solidFill>
              </a:rPr>
              <a:t>allowed </a:t>
            </a:r>
            <a:r>
              <a:rPr lang="en" sz="1100">
                <a:solidFill>
                  <a:schemeClr val="accent1"/>
                </a:solidFill>
              </a:rPr>
              <a:t>for cures (but still high failure rates)</a:t>
            </a:r>
            <a:endParaRPr sz="1100">
              <a:solidFill>
                <a:schemeClr val="accent1"/>
              </a:solidFill>
            </a:endParaRPr>
          </a:p>
        </p:txBody>
      </p:sp>
      <p:pic>
        <p:nvPicPr>
          <p:cNvPr id="551" name="Google Shape;55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150" y="2414750"/>
            <a:ext cx="3422900" cy="269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1503" y="1168050"/>
            <a:ext cx="3390472" cy="39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6"/>
          <p:cNvSpPr txBox="1"/>
          <p:nvPr>
            <p:ph idx="1" type="body"/>
          </p:nvPr>
        </p:nvSpPr>
        <p:spPr>
          <a:xfrm>
            <a:off x="729450" y="1393075"/>
            <a:ext cx="7688700" cy="30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b="1" lang="en">
                <a:solidFill>
                  <a:srgbClr val="9FA6B2"/>
                </a:solidFill>
              </a:rPr>
              <a:t>Most of human history</a:t>
            </a:r>
            <a:r>
              <a:rPr lang="en">
                <a:solidFill>
                  <a:srgbClr val="9FA6B2"/>
                </a:solidFill>
              </a:rPr>
              <a:t>: Nothing, you died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Around 1900</a:t>
            </a:r>
            <a:r>
              <a:rPr lang="en">
                <a:solidFill>
                  <a:srgbClr val="9FA6B2"/>
                </a:solidFill>
              </a:rPr>
              <a:t>: Artificial </a:t>
            </a:r>
            <a:r>
              <a:rPr b="1" lang="en">
                <a:solidFill>
                  <a:srgbClr val="9FA6B2"/>
                </a:solidFill>
              </a:rPr>
              <a:t>pneumothorax</a:t>
            </a:r>
            <a:r>
              <a:rPr lang="en"/>
              <a:t> </a:t>
            </a:r>
            <a:r>
              <a:rPr lang="en">
                <a:solidFill>
                  <a:srgbClr val="9FA6B2"/>
                </a:solidFill>
              </a:rPr>
              <a:t>(works because obligate aerobe)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1940s</a:t>
            </a:r>
            <a:r>
              <a:rPr lang="en"/>
              <a:t>: First antimycobacterials discovered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Streptomycin </a:t>
            </a:r>
            <a:r>
              <a:rPr lang="en"/>
              <a:t>(</a:t>
            </a:r>
            <a:r>
              <a:rPr b="1" lang="en">
                <a:solidFill>
                  <a:srgbClr val="896110"/>
                </a:solidFill>
              </a:rPr>
              <a:t>1943</a:t>
            </a:r>
            <a:r>
              <a:rPr lang="en"/>
              <a:t>): did a good job, resistance developed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Slowed with </a:t>
            </a:r>
            <a:r>
              <a:rPr b="1" lang="en">
                <a:solidFill>
                  <a:srgbClr val="B03D50"/>
                </a:solidFill>
              </a:rPr>
              <a:t>para-aminosalicylic acid</a:t>
            </a:r>
            <a:r>
              <a:rPr lang="en"/>
              <a:t> (</a:t>
            </a:r>
            <a:r>
              <a:rPr b="1" lang="en">
                <a:solidFill>
                  <a:srgbClr val="896110"/>
                </a:solidFill>
              </a:rPr>
              <a:t>1946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Isoniazid</a:t>
            </a:r>
            <a:r>
              <a:rPr lang="en"/>
              <a:t> (</a:t>
            </a:r>
            <a:r>
              <a:rPr b="1" lang="en">
                <a:solidFill>
                  <a:srgbClr val="896110"/>
                </a:solidFill>
              </a:rPr>
              <a:t>1952</a:t>
            </a:r>
            <a:r>
              <a:rPr lang="en"/>
              <a:t>): Major breakthrough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Combination therapy with </a:t>
            </a:r>
            <a:r>
              <a:rPr b="1" lang="en">
                <a:solidFill>
                  <a:srgbClr val="3B71CA"/>
                </a:solidFill>
              </a:rPr>
              <a:t>streptomycin + PAS + INH</a:t>
            </a:r>
            <a:r>
              <a:rPr lang="en"/>
              <a:t> 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</a:rPr>
              <a:t>allowed for cures (but still high failure rates)</a:t>
            </a:r>
            <a:endParaRPr sz="1100">
              <a:solidFill>
                <a:schemeClr val="accen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Rifampin </a:t>
            </a:r>
            <a:r>
              <a:rPr lang="en"/>
              <a:t>(</a:t>
            </a:r>
            <a:r>
              <a:rPr b="1" lang="en">
                <a:solidFill>
                  <a:srgbClr val="896110"/>
                </a:solidFill>
              </a:rPr>
              <a:t>1965</a:t>
            </a:r>
            <a:r>
              <a:rPr lang="en"/>
              <a:t>): When used in combination therapy,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allowed for </a:t>
            </a:r>
            <a:r>
              <a:rPr b="1" lang="en">
                <a:solidFill>
                  <a:srgbClr val="3B71CA"/>
                </a:solidFill>
              </a:rPr>
              <a:t>shorter duration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Decreased from 18 to 24 months → </a:t>
            </a:r>
            <a:r>
              <a:rPr b="1" lang="en"/>
              <a:t>6 - 9 months</a:t>
            </a:r>
            <a:endParaRPr b="1"/>
          </a:p>
        </p:txBody>
      </p:sp>
      <p:sp>
        <p:nvSpPr>
          <p:cNvPr id="558" name="Google Shape;558;p5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Hx of TB treatment: First antimycobacterials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1503" y="1168050"/>
            <a:ext cx="3390472" cy="39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5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Hx of TB treatment: First antimycobacterials</a:t>
            </a:r>
            <a:endParaRPr/>
          </a:p>
        </p:txBody>
      </p:sp>
      <p:sp>
        <p:nvSpPr>
          <p:cNvPr id="565" name="Google Shape;565;p57"/>
          <p:cNvSpPr txBox="1"/>
          <p:nvPr>
            <p:ph idx="1" type="body"/>
          </p:nvPr>
        </p:nvSpPr>
        <p:spPr>
          <a:xfrm>
            <a:off x="729450" y="1393075"/>
            <a:ext cx="7688700" cy="30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b="1" lang="en">
                <a:solidFill>
                  <a:srgbClr val="9FA6B2"/>
                </a:solidFill>
              </a:rPr>
              <a:t>Most of human history</a:t>
            </a:r>
            <a:r>
              <a:rPr lang="en">
                <a:solidFill>
                  <a:srgbClr val="9FA6B2"/>
                </a:solidFill>
              </a:rPr>
              <a:t>: Nothing, you died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Around 1900</a:t>
            </a:r>
            <a:r>
              <a:rPr lang="en">
                <a:solidFill>
                  <a:srgbClr val="9FA6B2"/>
                </a:solidFill>
              </a:rPr>
              <a:t>: Artificial </a:t>
            </a:r>
            <a:r>
              <a:rPr b="1" lang="en">
                <a:solidFill>
                  <a:srgbClr val="9FA6B2"/>
                </a:solidFill>
              </a:rPr>
              <a:t>pneumothorax</a:t>
            </a:r>
            <a:r>
              <a:rPr lang="en"/>
              <a:t> </a:t>
            </a:r>
            <a:r>
              <a:rPr lang="en">
                <a:solidFill>
                  <a:srgbClr val="9FA6B2"/>
                </a:solidFill>
              </a:rPr>
              <a:t>(works because obligate aerobe)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1940s</a:t>
            </a:r>
            <a:r>
              <a:rPr lang="en"/>
              <a:t>: First antimycobacterials discovered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Streptomycin </a:t>
            </a:r>
            <a:r>
              <a:rPr lang="en"/>
              <a:t>(</a:t>
            </a:r>
            <a:r>
              <a:rPr b="1" lang="en">
                <a:solidFill>
                  <a:srgbClr val="896110"/>
                </a:solidFill>
              </a:rPr>
              <a:t>1943</a:t>
            </a:r>
            <a:r>
              <a:rPr lang="en"/>
              <a:t>): did a good job, resistance developed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Slowed with </a:t>
            </a:r>
            <a:r>
              <a:rPr b="1" lang="en">
                <a:solidFill>
                  <a:srgbClr val="B03D50"/>
                </a:solidFill>
              </a:rPr>
              <a:t>para-aminosalicylic acid</a:t>
            </a:r>
            <a:r>
              <a:rPr lang="en"/>
              <a:t> (</a:t>
            </a:r>
            <a:r>
              <a:rPr b="1" lang="en">
                <a:solidFill>
                  <a:srgbClr val="896110"/>
                </a:solidFill>
              </a:rPr>
              <a:t>1946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Isoniazid</a:t>
            </a:r>
            <a:r>
              <a:rPr lang="en"/>
              <a:t> (</a:t>
            </a:r>
            <a:r>
              <a:rPr b="1" lang="en">
                <a:solidFill>
                  <a:srgbClr val="896110"/>
                </a:solidFill>
              </a:rPr>
              <a:t>1952</a:t>
            </a:r>
            <a:r>
              <a:rPr lang="en"/>
              <a:t>): Major breakthrough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Combination therapy with </a:t>
            </a:r>
            <a:r>
              <a:rPr b="1" lang="en">
                <a:solidFill>
                  <a:srgbClr val="3B71CA"/>
                </a:solidFill>
              </a:rPr>
              <a:t>streptomycin + PAS + INH</a:t>
            </a:r>
            <a:r>
              <a:rPr lang="en"/>
              <a:t> 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</a:rPr>
              <a:t>allowed for cures (but still high failure rates)</a:t>
            </a:r>
            <a:endParaRPr sz="1100">
              <a:solidFill>
                <a:schemeClr val="accen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Rifampin </a:t>
            </a:r>
            <a:r>
              <a:rPr lang="en"/>
              <a:t>(</a:t>
            </a:r>
            <a:r>
              <a:rPr b="1" lang="en">
                <a:solidFill>
                  <a:srgbClr val="896110"/>
                </a:solidFill>
              </a:rPr>
              <a:t>1965</a:t>
            </a:r>
            <a:r>
              <a:rPr lang="en"/>
              <a:t>): When used in combination therapy,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allowed for </a:t>
            </a:r>
            <a:r>
              <a:rPr b="1" lang="en">
                <a:solidFill>
                  <a:srgbClr val="3B71CA"/>
                </a:solidFill>
              </a:rPr>
              <a:t>shorter duration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Decreased from 18 to 24 months → </a:t>
            </a:r>
            <a:r>
              <a:rPr b="1" lang="en"/>
              <a:t>6 - 9 months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RIPE </a:t>
            </a:r>
            <a:r>
              <a:rPr lang="en">
                <a:solidFill>
                  <a:srgbClr val="858585"/>
                </a:solidFill>
              </a:rPr>
              <a:t>(AKA </a:t>
            </a:r>
            <a:r>
              <a:rPr b="1" lang="en">
                <a:solidFill>
                  <a:srgbClr val="858585"/>
                </a:solidFill>
              </a:rPr>
              <a:t>R</a:t>
            </a:r>
            <a:r>
              <a:rPr lang="en">
                <a:solidFill>
                  <a:srgbClr val="858585"/>
                </a:solidFill>
              </a:rPr>
              <a:t>IF/IN</a:t>
            </a:r>
            <a:r>
              <a:rPr b="1" lang="en">
                <a:solidFill>
                  <a:srgbClr val="858585"/>
                </a:solidFill>
              </a:rPr>
              <a:t>H</a:t>
            </a:r>
            <a:r>
              <a:rPr lang="en">
                <a:solidFill>
                  <a:srgbClr val="858585"/>
                </a:solidFill>
              </a:rPr>
              <a:t>/P</a:t>
            </a:r>
            <a:r>
              <a:rPr b="1" lang="en">
                <a:solidFill>
                  <a:srgbClr val="858585"/>
                </a:solidFill>
              </a:rPr>
              <a:t>Z</a:t>
            </a:r>
            <a:r>
              <a:rPr lang="en">
                <a:solidFill>
                  <a:srgbClr val="858585"/>
                </a:solidFill>
              </a:rPr>
              <a:t>A/</a:t>
            </a:r>
            <a:r>
              <a:rPr b="1" lang="en">
                <a:solidFill>
                  <a:srgbClr val="858585"/>
                </a:solidFill>
              </a:rPr>
              <a:t>E</a:t>
            </a:r>
            <a:r>
              <a:rPr lang="en">
                <a:solidFill>
                  <a:srgbClr val="858585"/>
                </a:solidFill>
              </a:rPr>
              <a:t>MB)</a:t>
            </a:r>
            <a:r>
              <a:rPr lang="en"/>
              <a:t> </a:t>
            </a:r>
            <a:r>
              <a:rPr lang="en"/>
              <a:t>has been standard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of care (for drug susceptible TB) </a:t>
            </a:r>
            <a:r>
              <a:rPr b="1" lang="en">
                <a:solidFill>
                  <a:srgbClr val="896110"/>
                </a:solidFill>
              </a:rPr>
              <a:t>since 1960s</a:t>
            </a:r>
            <a:r>
              <a:rPr lang="en"/>
              <a:t> </a:t>
            </a:r>
            <a:r>
              <a:rPr baseline="30000" lang="en"/>
              <a:t>[</a:t>
            </a:r>
            <a:r>
              <a:rPr b="1" baseline="30000" lang="en">
                <a:solidFill>
                  <a:schemeClr val="accent5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1.2</a:t>
            </a:r>
            <a:r>
              <a:rPr baseline="30000" lang="en"/>
              <a:t>]</a:t>
            </a:r>
            <a:endParaRPr b="1" baseline="30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Hx of TB treatment: Modern era</a:t>
            </a:r>
            <a:endParaRPr/>
          </a:p>
        </p:txBody>
      </p:sp>
      <p:sp>
        <p:nvSpPr>
          <p:cNvPr id="571" name="Google Shape;571;p58"/>
          <p:cNvSpPr txBox="1"/>
          <p:nvPr>
            <p:ph idx="1" type="body"/>
          </p:nvPr>
        </p:nvSpPr>
        <p:spPr>
          <a:xfrm>
            <a:off x="729450" y="1393075"/>
            <a:ext cx="7688700" cy="32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b="1" lang="en">
                <a:solidFill>
                  <a:srgbClr val="9FA6B2"/>
                </a:solidFill>
              </a:rPr>
              <a:t>Most of human history</a:t>
            </a:r>
            <a:r>
              <a:rPr lang="en">
                <a:solidFill>
                  <a:srgbClr val="9FA6B2"/>
                </a:solidFill>
              </a:rPr>
              <a:t>: Nothing, you died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Around 1900</a:t>
            </a:r>
            <a:r>
              <a:rPr lang="en">
                <a:solidFill>
                  <a:srgbClr val="9FA6B2"/>
                </a:solidFill>
              </a:rPr>
              <a:t>: Artificial </a:t>
            </a:r>
            <a:r>
              <a:rPr b="1" lang="en">
                <a:solidFill>
                  <a:srgbClr val="9FA6B2"/>
                </a:solidFill>
              </a:rPr>
              <a:t>pneumothorax</a:t>
            </a:r>
            <a:r>
              <a:rPr b="1" lang="en"/>
              <a:t> </a:t>
            </a:r>
            <a:r>
              <a:rPr lang="en">
                <a:solidFill>
                  <a:srgbClr val="9FA6B2"/>
                </a:solidFill>
              </a:rPr>
              <a:t>(works because obligate aerobe)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1940 - 1960s</a:t>
            </a:r>
            <a:r>
              <a:rPr lang="en">
                <a:solidFill>
                  <a:srgbClr val="9FA6B2"/>
                </a:solidFill>
              </a:rPr>
              <a:t>: first </a:t>
            </a:r>
            <a:r>
              <a:rPr lang="en">
                <a:solidFill>
                  <a:srgbClr val="9FA6B2"/>
                </a:solidFill>
              </a:rPr>
              <a:t>antimycobacterials</a:t>
            </a:r>
            <a:r>
              <a:rPr b="1" lang="en">
                <a:solidFill>
                  <a:srgbClr val="9FA6B2"/>
                </a:solidFill>
              </a:rPr>
              <a:t> </a:t>
            </a:r>
            <a:r>
              <a:rPr lang="en">
                <a:solidFill>
                  <a:srgbClr val="9FA6B2"/>
                </a:solidFill>
              </a:rPr>
              <a:t>discovered, including </a:t>
            </a:r>
            <a:r>
              <a:rPr b="1" lang="en">
                <a:solidFill>
                  <a:srgbClr val="9FA6B2"/>
                </a:solidFill>
              </a:rPr>
              <a:t>streptomycin</a:t>
            </a:r>
            <a:r>
              <a:rPr b="1" lang="en">
                <a:solidFill>
                  <a:srgbClr val="9FA6B2"/>
                </a:solidFill>
              </a:rPr>
              <a:t> </a:t>
            </a:r>
            <a:r>
              <a:rPr lang="en">
                <a:solidFill>
                  <a:srgbClr val="9FA6B2"/>
                </a:solidFill>
              </a:rPr>
              <a:t>(1943), </a:t>
            </a:r>
            <a:r>
              <a:rPr b="1" lang="en">
                <a:solidFill>
                  <a:srgbClr val="9FA6B2"/>
                </a:solidFill>
              </a:rPr>
              <a:t>INH</a:t>
            </a:r>
            <a:r>
              <a:rPr b="1" lang="en">
                <a:solidFill>
                  <a:srgbClr val="9FA6B2"/>
                </a:solidFill>
              </a:rPr>
              <a:t> </a:t>
            </a:r>
            <a:r>
              <a:rPr lang="en">
                <a:solidFill>
                  <a:srgbClr val="9FA6B2"/>
                </a:solidFill>
              </a:rPr>
              <a:t>(1952), </a:t>
            </a:r>
            <a:r>
              <a:rPr b="1" lang="en">
                <a:solidFill>
                  <a:srgbClr val="9FA6B2"/>
                </a:solidFill>
              </a:rPr>
              <a:t>PZA</a:t>
            </a:r>
            <a:r>
              <a:rPr b="1" lang="en">
                <a:solidFill>
                  <a:srgbClr val="9FA6B2"/>
                </a:solidFill>
              </a:rPr>
              <a:t> </a:t>
            </a:r>
            <a:r>
              <a:rPr lang="en">
                <a:solidFill>
                  <a:srgbClr val="9FA6B2"/>
                </a:solidFill>
              </a:rPr>
              <a:t>(1954), </a:t>
            </a:r>
            <a:r>
              <a:rPr b="1" lang="en">
                <a:solidFill>
                  <a:srgbClr val="9FA6B2"/>
                </a:solidFill>
              </a:rPr>
              <a:t>EMB</a:t>
            </a:r>
            <a:r>
              <a:rPr b="1" lang="en">
                <a:solidFill>
                  <a:srgbClr val="9FA6B2"/>
                </a:solidFill>
              </a:rPr>
              <a:t> </a:t>
            </a:r>
            <a:r>
              <a:rPr lang="en">
                <a:solidFill>
                  <a:srgbClr val="9FA6B2"/>
                </a:solidFill>
              </a:rPr>
              <a:t>(1961), </a:t>
            </a:r>
            <a:r>
              <a:rPr b="1" lang="en">
                <a:solidFill>
                  <a:srgbClr val="9FA6B2"/>
                </a:solidFill>
              </a:rPr>
              <a:t>RIF</a:t>
            </a:r>
            <a:r>
              <a:rPr b="1" lang="en">
                <a:solidFill>
                  <a:srgbClr val="9FA6B2"/>
                </a:solidFill>
              </a:rPr>
              <a:t> </a:t>
            </a:r>
            <a:r>
              <a:rPr lang="en">
                <a:solidFill>
                  <a:srgbClr val="9FA6B2"/>
                </a:solidFill>
              </a:rPr>
              <a:t>(1965)</a:t>
            </a:r>
            <a:endParaRPr>
              <a:solidFill>
                <a:srgbClr val="9FA6B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solidFill>
                  <a:srgbClr val="896110"/>
                </a:solidFill>
              </a:rPr>
              <a:t>S</a:t>
            </a:r>
            <a:r>
              <a:rPr lang="en">
                <a:solidFill>
                  <a:srgbClr val="896110"/>
                </a:solidFill>
              </a:rPr>
              <a:t>ince 1960s</a:t>
            </a:r>
            <a:r>
              <a:rPr lang="en">
                <a:solidFill>
                  <a:srgbClr val="9FA6B2"/>
                </a:solidFill>
              </a:rPr>
              <a:t>:</a:t>
            </a:r>
            <a:r>
              <a:rPr b="1" lang="en">
                <a:solidFill>
                  <a:srgbClr val="9FA6B2"/>
                </a:solidFill>
              </a:rPr>
              <a:t> RIPE</a:t>
            </a:r>
            <a:r>
              <a:rPr lang="en">
                <a:solidFill>
                  <a:srgbClr val="9FA6B2"/>
                </a:solidFill>
              </a:rPr>
              <a:t> has been standard of care (for drug susceptible TB)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1980s</a:t>
            </a:r>
            <a:r>
              <a:rPr lang="en"/>
              <a:t>: Emergence of </a:t>
            </a:r>
            <a:r>
              <a:rPr b="1" lang="en">
                <a:solidFill>
                  <a:srgbClr val="3B71CA"/>
                </a:solidFill>
              </a:rPr>
              <a:t>MRD-TB</a:t>
            </a:r>
            <a:r>
              <a:rPr lang="en"/>
              <a:t> (resistant to RIF &amp; INH) and later </a:t>
            </a:r>
            <a:r>
              <a:rPr b="1" lang="en">
                <a:solidFill>
                  <a:srgbClr val="3B71CA"/>
                </a:solidFill>
              </a:rPr>
              <a:t>XDR-TB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Had to start using second line drugs (</a:t>
            </a:r>
            <a:r>
              <a:rPr lang="en"/>
              <a:t>fluoroquinolones</a:t>
            </a:r>
            <a:r>
              <a:rPr lang="en"/>
              <a:t>, </a:t>
            </a:r>
            <a:r>
              <a:rPr lang="en"/>
              <a:t>aminoglycosides)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2010s</a:t>
            </a:r>
            <a:r>
              <a:rPr lang="en"/>
              <a:t>: Novel TB drugs discovered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DF382C"/>
                </a:solidFill>
              </a:rPr>
              <a:t>Bedaquiline </a:t>
            </a:r>
            <a:r>
              <a:rPr lang="en"/>
              <a:t>(</a:t>
            </a:r>
            <a:r>
              <a:rPr lang="en">
                <a:solidFill>
                  <a:srgbClr val="896110"/>
                </a:solidFill>
              </a:rPr>
              <a:t>2012</a:t>
            </a:r>
            <a:r>
              <a:rPr lang="en"/>
              <a:t>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DF382C"/>
                </a:solidFill>
              </a:rPr>
              <a:t>Delamanid </a:t>
            </a:r>
            <a:r>
              <a:rPr lang="en"/>
              <a:t>(</a:t>
            </a:r>
            <a:r>
              <a:rPr lang="en">
                <a:solidFill>
                  <a:srgbClr val="896110"/>
                </a:solidFill>
              </a:rPr>
              <a:t>2014</a:t>
            </a:r>
            <a:r>
              <a:rPr lang="en"/>
              <a:t>)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DF382C"/>
                </a:solidFill>
              </a:rPr>
              <a:t>Pretomanid</a:t>
            </a:r>
            <a:r>
              <a:rPr lang="en"/>
              <a:t> (</a:t>
            </a:r>
            <a:r>
              <a:rPr lang="en">
                <a:solidFill>
                  <a:srgbClr val="896110"/>
                </a:solidFill>
              </a:rPr>
              <a:t>2019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Used in treatment for MDR-TB (</a:t>
            </a:r>
            <a:r>
              <a:rPr b="1" lang="en">
                <a:solidFill>
                  <a:srgbClr val="DF382C"/>
                </a:solidFill>
              </a:rPr>
              <a:t>BPaLM</a:t>
            </a:r>
            <a:r>
              <a:rPr lang="en"/>
              <a:t>)</a:t>
            </a:r>
            <a:endParaRPr/>
          </a:p>
        </p:txBody>
      </p:sp>
      <p:graphicFrame>
        <p:nvGraphicFramePr>
          <p:cNvPr id="572" name="Google Shape;572;p58"/>
          <p:cNvGraphicFramePr/>
          <p:nvPr/>
        </p:nvGraphicFramePr>
        <p:xfrm>
          <a:off x="7329250" y="2505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DQ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Bedaquiline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Pretomanid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Linezolid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Levofloxacin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Treatment of pulmonary tuberculosis </a:t>
            </a:r>
            <a:endParaRPr/>
          </a:p>
        </p:txBody>
      </p:sp>
      <p:sp>
        <p:nvSpPr>
          <p:cNvPr id="578" name="Google Shape;578;p5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/>
              <a:t>We’ll save XDR-TB for another day</a:t>
            </a:r>
            <a:endParaRPr i="1" sz="1300"/>
          </a:p>
        </p:txBody>
      </p:sp>
      <p:sp>
        <p:nvSpPr>
          <p:cNvPr id="579" name="Google Shape;579;p5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300"/>
              <a:buChar char="●"/>
            </a:pPr>
            <a:r>
              <a:rPr lang="en">
                <a:solidFill>
                  <a:srgbClr val="9E9E9E"/>
                </a:solidFill>
              </a:rPr>
              <a:t>Review the </a:t>
            </a:r>
            <a:r>
              <a:rPr b="1" lang="en">
                <a:solidFill>
                  <a:srgbClr val="9E9E9E"/>
                </a:solidFill>
              </a:rPr>
              <a:t>history of </a:t>
            </a:r>
            <a:r>
              <a:rPr b="1" i="1" lang="en">
                <a:solidFill>
                  <a:srgbClr val="9E9E9E"/>
                </a:solidFill>
              </a:rPr>
              <a:t>M tuberculosis</a:t>
            </a:r>
            <a:r>
              <a:rPr b="1" lang="en">
                <a:solidFill>
                  <a:srgbClr val="9E9E9E"/>
                </a:solidFill>
              </a:rPr>
              <a:t> treatment</a:t>
            </a:r>
            <a:endParaRPr b="1">
              <a:solidFill>
                <a:srgbClr val="9E9E9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Describe the </a:t>
            </a:r>
            <a:r>
              <a:rPr b="1" lang="en"/>
              <a:t>treatment for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Drug susceptible</a:t>
            </a:r>
            <a:r>
              <a:rPr lang="en"/>
              <a:t> TB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INH resistant</a:t>
            </a:r>
            <a:r>
              <a:rPr lang="en"/>
              <a:t> TB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MRD</a:t>
            </a:r>
            <a:r>
              <a:rPr lang="en"/>
              <a:t> TB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Compare the </a:t>
            </a:r>
            <a:r>
              <a:rPr b="1" lang="en">
                <a:solidFill>
                  <a:srgbClr val="858585"/>
                </a:solidFill>
              </a:rPr>
              <a:t>prior </a:t>
            </a:r>
            <a:r>
              <a:rPr lang="en">
                <a:solidFill>
                  <a:srgbClr val="858585"/>
                </a:solidFill>
              </a:rPr>
              <a:t>(2019) </a:t>
            </a:r>
            <a:r>
              <a:rPr b="1" lang="en">
                <a:solidFill>
                  <a:srgbClr val="858585"/>
                </a:solidFill>
              </a:rPr>
              <a:t>guidelines </a:t>
            </a:r>
            <a:r>
              <a:rPr lang="en">
                <a:solidFill>
                  <a:srgbClr val="858585"/>
                </a:solidFill>
              </a:rPr>
              <a:t>with the new </a:t>
            </a:r>
            <a:r>
              <a:rPr b="1" lang="en">
                <a:solidFill>
                  <a:srgbClr val="858585"/>
                </a:solidFill>
              </a:rPr>
              <a:t>2025 ATS/CDC/ERS/IDSA guidelines</a:t>
            </a:r>
            <a:endParaRPr b="1"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Discuss the </a:t>
            </a:r>
            <a:r>
              <a:rPr b="1" lang="en">
                <a:solidFill>
                  <a:srgbClr val="858585"/>
                </a:solidFill>
              </a:rPr>
              <a:t>role for surgical procedures</a:t>
            </a:r>
            <a:r>
              <a:rPr lang="en">
                <a:solidFill>
                  <a:srgbClr val="858585"/>
                </a:solidFill>
              </a:rPr>
              <a:t> in the treatment of MTB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Appraise the </a:t>
            </a:r>
            <a:r>
              <a:rPr b="1" lang="en">
                <a:solidFill>
                  <a:srgbClr val="858585"/>
                </a:solidFill>
              </a:rPr>
              <a:t>evidence for endobronchial valves</a:t>
            </a:r>
            <a:r>
              <a:rPr lang="en">
                <a:solidFill>
                  <a:srgbClr val="858585"/>
                </a:solidFill>
              </a:rPr>
              <a:t> </a:t>
            </a:r>
            <a:endParaRPr>
              <a:solidFill>
                <a:srgbClr val="858585"/>
              </a:solidFill>
            </a:endParaRPr>
          </a:p>
        </p:txBody>
      </p:sp>
      <p:pic>
        <p:nvPicPr>
          <p:cNvPr id="580" name="Google Shape;580;p59"/>
          <p:cNvPicPr preferRelativeResize="0"/>
          <p:nvPr/>
        </p:nvPicPr>
        <p:blipFill rotWithShape="1">
          <a:blip r:embed="rId3">
            <a:alphaModFix/>
          </a:blip>
          <a:srcRect b="11684" l="12029" r="12029" t="11445"/>
          <a:stretch/>
        </p:blipFill>
        <p:spPr>
          <a:xfrm>
            <a:off x="7663589" y="76338"/>
            <a:ext cx="134092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Current* treatment for DS pulmonary TB </a:t>
            </a:r>
            <a:r>
              <a:rPr baseline="30000" lang="en"/>
              <a:t>[3.1 - </a:t>
            </a:r>
            <a:r>
              <a:rPr baseline="30000" lang="en" u="sng">
                <a:solidFill>
                  <a:schemeClr val="hlink"/>
                </a:solidFill>
                <a:hlinkClick r:id="rId3"/>
              </a:rPr>
              <a:t>CDC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586" name="Google Shape;586;p60"/>
          <p:cNvSpPr txBox="1"/>
          <p:nvPr>
            <p:ph idx="1" type="body"/>
          </p:nvPr>
        </p:nvSpPr>
        <p:spPr>
          <a:xfrm>
            <a:off x="729450" y="1393075"/>
            <a:ext cx="5633100" cy="18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Cavitary lesion</a:t>
            </a:r>
            <a:r>
              <a:rPr lang="en"/>
              <a:t> </a:t>
            </a:r>
            <a:r>
              <a:rPr lang="en">
                <a:solidFill>
                  <a:srgbClr val="DF382C"/>
                </a:solidFill>
              </a:rPr>
              <a:t>–and–</a:t>
            </a:r>
            <a:r>
              <a:rPr lang="en"/>
              <a:t> </a:t>
            </a:r>
            <a:r>
              <a:rPr b="1" lang="en"/>
              <a:t>positive culture at 2 months</a:t>
            </a:r>
            <a:endParaRPr b="1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>
                <a:solidFill>
                  <a:srgbClr val="DF382C"/>
                </a:solidFill>
              </a:rPr>
              <a:t>2</a:t>
            </a:r>
            <a:r>
              <a:rPr lang="en" sz="1300"/>
              <a:t>HRZE followed by </a:t>
            </a:r>
            <a:r>
              <a:rPr lang="en" sz="1300">
                <a:solidFill>
                  <a:srgbClr val="DF382C"/>
                </a:solidFill>
              </a:rPr>
              <a:t>7</a:t>
            </a:r>
            <a:r>
              <a:rPr lang="en" sz="1300"/>
              <a:t>HR </a:t>
            </a:r>
            <a:r>
              <a:rPr lang="en" sz="1300"/>
              <a:t>  </a:t>
            </a:r>
            <a:endParaRPr sz="1300"/>
          </a:p>
        </p:txBody>
      </p:sp>
      <p:graphicFrame>
        <p:nvGraphicFramePr>
          <p:cNvPr id="587" name="Google Shape;587;p60"/>
          <p:cNvGraphicFramePr/>
          <p:nvPr/>
        </p:nvGraphicFramePr>
        <p:xfrm>
          <a:off x="1921538" y="349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</a:tr>
              <a:tr h="381000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>
                        <a:solidFill>
                          <a:srgbClr val="FAE4E8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Z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E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2F5AA2"/>
                    </a:solidFill>
                  </a:tcPr>
                </a:tc>
                <a:tc rowSpan="2" hMerge="1"/>
                <a:tc gridSpan="7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>
                        <a:solidFill>
                          <a:srgbClr val="FAE4E8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356635"/>
                    </a:solidFill>
                  </a:tcPr>
                </a:tc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</a:tr>
              <a:tr h="381000">
                <a:tc gridSpan="2" vMerge="1"/>
                <a:tc hMerge="1" vMerge="1"/>
                <a:tc gridSpan="7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</a:tr>
            </a:tbl>
          </a:graphicData>
        </a:graphic>
      </p:graphicFrame>
      <p:graphicFrame>
        <p:nvGraphicFramePr>
          <p:cNvPr id="588" name="Google Shape;588;p60"/>
          <p:cNvGraphicFramePr/>
          <p:nvPr/>
        </p:nvGraphicFramePr>
        <p:xfrm>
          <a:off x="433025" y="3498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488525"/>
              </a:tblGrid>
              <a:tr h="385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7425">
                <a:tc row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Drug susceptible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cavitary &amp; Cx+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7425">
                <a:tc vMerge="1"/>
              </a:tr>
            </a:tbl>
          </a:graphicData>
        </a:graphic>
      </p:graphicFrame>
      <p:graphicFrame>
        <p:nvGraphicFramePr>
          <p:cNvPr id="589" name="Google Shape;589;p60"/>
          <p:cNvGraphicFramePr/>
          <p:nvPr/>
        </p:nvGraphicFramePr>
        <p:xfrm>
          <a:off x="7274175" y="349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Current* treatment for DS pulmonary TB</a:t>
            </a:r>
            <a:r>
              <a:rPr lang="en"/>
              <a:t> </a:t>
            </a:r>
            <a:r>
              <a:rPr baseline="30000" lang="en"/>
              <a:t>[3.1 - </a:t>
            </a:r>
            <a:r>
              <a:rPr baseline="30000"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CDC</a:t>
            </a:r>
            <a:r>
              <a:rPr baseline="30000" lang="en"/>
              <a:t>]</a:t>
            </a:r>
            <a:endParaRPr/>
          </a:p>
        </p:txBody>
      </p:sp>
      <p:sp>
        <p:nvSpPr>
          <p:cNvPr id="595" name="Google Shape;595;p61"/>
          <p:cNvSpPr txBox="1"/>
          <p:nvPr>
            <p:ph idx="1" type="body"/>
          </p:nvPr>
        </p:nvSpPr>
        <p:spPr>
          <a:xfrm>
            <a:off x="729450" y="1393075"/>
            <a:ext cx="5633100" cy="18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Cavitary lesion</a:t>
            </a:r>
            <a:r>
              <a:rPr lang="en"/>
              <a:t> </a:t>
            </a:r>
            <a:r>
              <a:rPr lang="en">
                <a:solidFill>
                  <a:srgbClr val="DF382C"/>
                </a:solidFill>
              </a:rPr>
              <a:t>–and–</a:t>
            </a:r>
            <a:r>
              <a:rPr lang="en"/>
              <a:t> </a:t>
            </a:r>
            <a:r>
              <a:rPr b="1" lang="en"/>
              <a:t>positive culture at 2 months</a:t>
            </a:r>
            <a:endParaRPr b="1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>
                <a:solidFill>
                  <a:srgbClr val="DF382C"/>
                </a:solidFill>
              </a:rPr>
              <a:t>2</a:t>
            </a:r>
            <a:r>
              <a:rPr lang="en" sz="1300"/>
              <a:t>HRZE followed by </a:t>
            </a:r>
            <a:r>
              <a:rPr lang="en" sz="1300">
                <a:solidFill>
                  <a:srgbClr val="DF382C"/>
                </a:solidFill>
              </a:rPr>
              <a:t>7</a:t>
            </a:r>
            <a:r>
              <a:rPr lang="en" sz="1300"/>
              <a:t>HR  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None of </a:t>
            </a:r>
            <a:r>
              <a:rPr b="1" lang="en">
                <a:solidFill>
                  <a:srgbClr val="2F5AA2"/>
                </a:solidFill>
              </a:rPr>
              <a:t>Box 1</a:t>
            </a:r>
            <a:endParaRPr b="1">
              <a:solidFill>
                <a:srgbClr val="2F5AA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>
                <a:solidFill>
                  <a:srgbClr val="DF382C"/>
                </a:solidFill>
              </a:rPr>
              <a:t>2</a:t>
            </a:r>
            <a:r>
              <a:rPr lang="en" sz="1300"/>
              <a:t>HRZE followed by </a:t>
            </a:r>
            <a:r>
              <a:rPr lang="en" sz="1300">
                <a:solidFill>
                  <a:srgbClr val="DF382C"/>
                </a:solidFill>
              </a:rPr>
              <a:t>4</a:t>
            </a:r>
            <a:r>
              <a:rPr lang="en" sz="1300"/>
              <a:t>HR</a:t>
            </a:r>
            <a:endParaRPr sz="1300"/>
          </a:p>
        </p:txBody>
      </p:sp>
      <p:graphicFrame>
        <p:nvGraphicFramePr>
          <p:cNvPr id="596" name="Google Shape;596;p61"/>
          <p:cNvGraphicFramePr/>
          <p:nvPr/>
        </p:nvGraphicFramePr>
        <p:xfrm>
          <a:off x="1921538" y="349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</a:tr>
              <a:tr h="381000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>
                        <a:solidFill>
                          <a:srgbClr val="FAE4E8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Z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E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2F5AA2"/>
                    </a:solidFill>
                  </a:tcPr>
                </a:tc>
                <a:tc rowSpan="2"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>
                        <a:solidFill>
                          <a:srgbClr val="FAE4E8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356635"/>
                    </a:solidFill>
                  </a:tcPr>
                </a:tc>
                <a:tc hMerge="1"/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 hMerge="1"/>
                <a:tc hMerge="1"/>
              </a:tr>
              <a:tr h="381000">
                <a:tc gridSpan="2" vMerge="1"/>
                <a:tc hMerge="1" vMerge="1"/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DCF1E4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</a:tbl>
          </a:graphicData>
        </a:graphic>
      </p:graphicFrame>
      <p:graphicFrame>
        <p:nvGraphicFramePr>
          <p:cNvPr id="597" name="Google Shape;597;p61"/>
          <p:cNvGraphicFramePr/>
          <p:nvPr/>
        </p:nvGraphicFramePr>
        <p:xfrm>
          <a:off x="433025" y="3498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488525"/>
              </a:tblGrid>
              <a:tr h="385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74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Drug susceptible</a:t>
                      </a:r>
                      <a:endParaRPr>
                        <a:solidFill>
                          <a:srgbClr val="B03D5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non-cavitary</a:t>
                      </a:r>
                      <a:endParaRPr>
                        <a:solidFill>
                          <a:srgbClr val="B03D5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74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Drug susceptible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cavitary &amp; Cx+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98" name="Google Shape;598;p61"/>
          <p:cNvSpPr/>
          <p:nvPr/>
        </p:nvSpPr>
        <p:spPr>
          <a:xfrm>
            <a:off x="6362550" y="1393075"/>
            <a:ext cx="2391000" cy="16596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Consider extension (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Box 1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Cavitary lesion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Positive Cx @ 2 mo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Smoker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Underweight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Diabetes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HIV / immunosuppression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Extensive disease</a:t>
            </a:r>
            <a:endParaRPr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599" name="Google Shape;599;p61"/>
          <p:cNvGraphicFramePr/>
          <p:nvPr/>
        </p:nvGraphicFramePr>
        <p:xfrm>
          <a:off x="7274175" y="349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11" name="Google Shape;111;p17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74 y/o M</a:t>
            </a:r>
            <a:r>
              <a:rPr lang="en"/>
              <a:t> with PMH including DM, heavy smoking p/w </a:t>
            </a:r>
            <a:endParaRPr/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b="0" l="0" r="48456" t="0"/>
          <a:stretch/>
        </p:blipFill>
        <p:spPr>
          <a:xfrm>
            <a:off x="1173894" y="1920675"/>
            <a:ext cx="3002250" cy="29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475" y="639300"/>
            <a:ext cx="405765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6475" y="2891600"/>
            <a:ext cx="405765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Current* treatment for DS pulmonary TB</a:t>
            </a:r>
            <a:r>
              <a:rPr lang="en"/>
              <a:t> </a:t>
            </a:r>
            <a:r>
              <a:rPr baseline="30000" lang="en"/>
              <a:t>[3.1 - </a:t>
            </a:r>
            <a:r>
              <a:rPr baseline="30000"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CDC</a:t>
            </a:r>
            <a:r>
              <a:rPr baseline="30000" lang="en"/>
              <a:t>]</a:t>
            </a:r>
            <a:endParaRPr/>
          </a:p>
        </p:txBody>
      </p:sp>
      <p:sp>
        <p:nvSpPr>
          <p:cNvPr id="605" name="Google Shape;605;p62"/>
          <p:cNvSpPr txBox="1"/>
          <p:nvPr>
            <p:ph idx="1" type="body"/>
          </p:nvPr>
        </p:nvSpPr>
        <p:spPr>
          <a:xfrm>
            <a:off x="729450" y="1393075"/>
            <a:ext cx="5633100" cy="18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Cavitary lesion</a:t>
            </a:r>
            <a:r>
              <a:rPr lang="en"/>
              <a:t> </a:t>
            </a:r>
            <a:r>
              <a:rPr lang="en">
                <a:solidFill>
                  <a:srgbClr val="DF382C"/>
                </a:solidFill>
              </a:rPr>
              <a:t>–and–</a:t>
            </a:r>
            <a:r>
              <a:rPr lang="en"/>
              <a:t> </a:t>
            </a:r>
            <a:r>
              <a:rPr b="1" lang="en"/>
              <a:t>positive culture at 2 months</a:t>
            </a:r>
            <a:endParaRPr b="1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>
                <a:solidFill>
                  <a:srgbClr val="DF382C"/>
                </a:solidFill>
              </a:rPr>
              <a:t>2</a:t>
            </a:r>
            <a:r>
              <a:rPr lang="en" sz="1300"/>
              <a:t>HRZE followed by </a:t>
            </a:r>
            <a:r>
              <a:rPr lang="en" sz="1300">
                <a:solidFill>
                  <a:srgbClr val="DF382C"/>
                </a:solidFill>
              </a:rPr>
              <a:t>7</a:t>
            </a:r>
            <a:r>
              <a:rPr lang="en" sz="1300"/>
              <a:t>HR  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None of </a:t>
            </a:r>
            <a:r>
              <a:rPr b="1" lang="en">
                <a:solidFill>
                  <a:srgbClr val="2F5AA2"/>
                </a:solidFill>
              </a:rPr>
              <a:t>Box 1</a:t>
            </a:r>
            <a:endParaRPr b="1">
              <a:solidFill>
                <a:srgbClr val="2F5AA2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>
                <a:solidFill>
                  <a:srgbClr val="DF382C"/>
                </a:solidFill>
              </a:rPr>
              <a:t>2</a:t>
            </a:r>
            <a:r>
              <a:rPr lang="en" sz="1300"/>
              <a:t>HRZE followed by </a:t>
            </a:r>
            <a:r>
              <a:rPr lang="en" sz="1300">
                <a:solidFill>
                  <a:srgbClr val="DF382C"/>
                </a:solidFill>
              </a:rPr>
              <a:t>4</a:t>
            </a:r>
            <a:r>
              <a:rPr lang="en" sz="1300"/>
              <a:t>HR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At least 1 of</a:t>
            </a:r>
            <a:r>
              <a:rPr lang="en"/>
              <a:t> </a:t>
            </a:r>
            <a:r>
              <a:rPr b="1" lang="en">
                <a:solidFill>
                  <a:srgbClr val="2F5AA2"/>
                </a:solidFill>
              </a:rPr>
              <a:t>Box 1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>
                <a:solidFill>
                  <a:srgbClr val="DF382C"/>
                </a:solidFill>
              </a:rPr>
              <a:t>2</a:t>
            </a:r>
            <a:r>
              <a:rPr lang="en" sz="1300">
                <a:solidFill>
                  <a:schemeClr val="accent1"/>
                </a:solidFill>
              </a:rPr>
              <a:t>HRZE followed by </a:t>
            </a:r>
            <a:r>
              <a:rPr lang="en" sz="1300">
                <a:solidFill>
                  <a:srgbClr val="DF382C"/>
                </a:solidFill>
              </a:rPr>
              <a:t>4</a:t>
            </a:r>
            <a:r>
              <a:rPr lang="en" sz="1300">
                <a:solidFill>
                  <a:schemeClr val="accent1"/>
                </a:solidFill>
              </a:rPr>
              <a:t>HR</a:t>
            </a:r>
            <a:endParaRPr sz="1300">
              <a:solidFill>
                <a:schemeClr val="accent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Consider extension of </a:t>
            </a:r>
            <a:r>
              <a:rPr lang="en" sz="1300">
                <a:solidFill>
                  <a:srgbClr val="DF382C"/>
                </a:solidFill>
              </a:rPr>
              <a:t>4</a:t>
            </a:r>
            <a:r>
              <a:rPr lang="en" sz="1300"/>
              <a:t>HR to </a:t>
            </a:r>
            <a:r>
              <a:rPr lang="en" sz="1300">
                <a:solidFill>
                  <a:srgbClr val="DF382C"/>
                </a:solidFill>
              </a:rPr>
              <a:t>7</a:t>
            </a:r>
            <a:r>
              <a:rPr lang="en" sz="1300"/>
              <a:t>HR</a:t>
            </a:r>
            <a:endParaRPr sz="1300"/>
          </a:p>
        </p:txBody>
      </p:sp>
      <p:graphicFrame>
        <p:nvGraphicFramePr>
          <p:cNvPr id="606" name="Google Shape;606;p62"/>
          <p:cNvGraphicFramePr/>
          <p:nvPr/>
        </p:nvGraphicFramePr>
        <p:xfrm>
          <a:off x="433025" y="3498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488525"/>
              </a:tblGrid>
              <a:tr h="385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74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Drug susceptible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non-cavitary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74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Drug susceptible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cavitary &amp; Cx+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07" name="Google Shape;607;p62"/>
          <p:cNvSpPr/>
          <p:nvPr/>
        </p:nvSpPr>
        <p:spPr>
          <a:xfrm>
            <a:off x="6362550" y="1393075"/>
            <a:ext cx="2391000" cy="16596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Consider extension (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Box 1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Cavitary lesion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Positive Cx @ 2 mo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Smoker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Underweight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Diabetes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HIV / immunosuppression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Extensive disease</a:t>
            </a:r>
            <a:endParaRPr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608" name="Google Shape;608;p62"/>
          <p:cNvGraphicFramePr/>
          <p:nvPr/>
        </p:nvGraphicFramePr>
        <p:xfrm>
          <a:off x="1921538" y="349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</a:tr>
              <a:tr h="381000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>
                        <a:solidFill>
                          <a:srgbClr val="FAE4E8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Z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E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2F5AA2"/>
                    </a:solidFill>
                  </a:tcPr>
                </a:tc>
                <a:tc rowSpan="2"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>
                        <a:solidFill>
                          <a:srgbClr val="FAE4E8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356635"/>
                    </a:solidFill>
                  </a:tcPr>
                </a:tc>
                <a:tc hMerge="1"/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 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&amp; </a:t>
                      </a:r>
                      <a:r>
                        <a:rPr lang="en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896110"/>
                    </a:solidFill>
                  </a:tcPr>
                </a:tc>
                <a:tc hMerge="1"/>
                <a:tc hMerge="1"/>
              </a:tr>
              <a:tr h="381000">
                <a:tc gridSpan="2" vMerge="1"/>
                <a:tc hMerge="1" vMerge="1"/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DCF1E4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</a:tbl>
          </a:graphicData>
        </a:graphic>
      </p:graphicFrame>
      <p:graphicFrame>
        <p:nvGraphicFramePr>
          <p:cNvPr id="609" name="Google Shape;609;p62"/>
          <p:cNvGraphicFramePr/>
          <p:nvPr/>
        </p:nvGraphicFramePr>
        <p:xfrm>
          <a:off x="7274175" y="349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INH-Resistant pulmonary TB </a:t>
            </a:r>
            <a:r>
              <a:rPr baseline="30000" lang="en"/>
              <a:t>[</a:t>
            </a:r>
            <a:r>
              <a:rPr baseline="30000" lang="en" u="sng">
                <a:solidFill>
                  <a:schemeClr val="hlink"/>
                </a:solidFill>
                <a:hlinkClick r:id="rId3"/>
              </a:rPr>
              <a:t>1.5</a:t>
            </a:r>
            <a:r>
              <a:rPr baseline="30000" lang="en"/>
              <a:t>] 2019 guidelines</a:t>
            </a:r>
            <a:endParaRPr baseline="30000"/>
          </a:p>
        </p:txBody>
      </p:sp>
      <p:sp>
        <p:nvSpPr>
          <p:cNvPr id="615" name="Google Shape;615;p63"/>
          <p:cNvSpPr txBox="1"/>
          <p:nvPr>
            <p:ph idx="1" type="body"/>
          </p:nvPr>
        </p:nvSpPr>
        <p:spPr>
          <a:xfrm>
            <a:off x="729450" y="1393075"/>
            <a:ext cx="5633100" cy="18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Monoresistance to INH is frequent (8% worldwide)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 months of </a:t>
            </a:r>
            <a:r>
              <a:rPr b="1" lang="en"/>
              <a:t>R</a:t>
            </a:r>
            <a:r>
              <a:rPr lang="en"/>
              <a:t>IF / P</a:t>
            </a:r>
            <a:r>
              <a:rPr b="1" lang="en"/>
              <a:t>Z</a:t>
            </a:r>
            <a:r>
              <a:rPr lang="en"/>
              <a:t>A / </a:t>
            </a:r>
            <a:r>
              <a:rPr b="1" lang="en"/>
              <a:t>E</a:t>
            </a:r>
            <a:r>
              <a:rPr lang="en"/>
              <a:t>MB </a:t>
            </a:r>
            <a:r>
              <a:rPr lang="en">
                <a:solidFill>
                  <a:srgbClr val="DF382C"/>
                </a:solidFill>
              </a:rPr>
              <a:t>–plus– </a:t>
            </a:r>
            <a:r>
              <a:rPr lang="en"/>
              <a:t>fluoroquinolone</a:t>
            </a:r>
            <a:r>
              <a:rPr lang="en"/>
              <a:t> (</a:t>
            </a:r>
            <a:r>
              <a:rPr b="1" lang="en"/>
              <a:t>M</a:t>
            </a:r>
            <a:r>
              <a:rPr lang="en"/>
              <a:t>OX, LFX)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 select cases, can drop P</a:t>
            </a:r>
            <a:r>
              <a:rPr b="1" lang="en"/>
              <a:t>Z</a:t>
            </a:r>
            <a:r>
              <a:rPr lang="en"/>
              <a:t>A after 2 months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Noncavitary + low burden of disease or PZA </a:t>
            </a:r>
            <a:r>
              <a:rPr lang="en"/>
              <a:t>toxicity</a:t>
            </a:r>
            <a:r>
              <a:rPr lang="en"/>
              <a:t> </a:t>
            </a:r>
            <a:endParaRPr/>
          </a:p>
        </p:txBody>
      </p:sp>
      <p:graphicFrame>
        <p:nvGraphicFramePr>
          <p:cNvPr id="616" name="Google Shape;616;p63"/>
          <p:cNvGraphicFramePr/>
          <p:nvPr/>
        </p:nvGraphicFramePr>
        <p:xfrm>
          <a:off x="7274175" y="3498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LFX</a:t>
                      </a:r>
                      <a:endParaRPr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Levofloxacin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INH-Resistant pulmonary TB</a:t>
            </a:r>
            <a:r>
              <a:rPr lang="en"/>
              <a:t> </a:t>
            </a:r>
            <a:r>
              <a:rPr baseline="30000" lang="en"/>
              <a:t>[</a:t>
            </a:r>
            <a:r>
              <a:rPr baseline="30000"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1.5</a:t>
            </a:r>
            <a:r>
              <a:rPr baseline="30000" lang="en"/>
              <a:t>] 2019 guidelines</a:t>
            </a:r>
            <a:endParaRPr/>
          </a:p>
        </p:txBody>
      </p:sp>
      <p:sp>
        <p:nvSpPr>
          <p:cNvPr id="622" name="Google Shape;622;p64"/>
          <p:cNvSpPr txBox="1"/>
          <p:nvPr>
            <p:ph idx="1" type="body"/>
          </p:nvPr>
        </p:nvSpPr>
        <p:spPr>
          <a:xfrm>
            <a:off x="729450" y="1393075"/>
            <a:ext cx="5633100" cy="18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Monoresistance to INH is frequent (8% worldwide)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 months of </a:t>
            </a:r>
            <a:r>
              <a:rPr b="1" lang="en"/>
              <a:t>R</a:t>
            </a:r>
            <a:r>
              <a:rPr lang="en"/>
              <a:t>IF / P</a:t>
            </a:r>
            <a:r>
              <a:rPr b="1" lang="en"/>
              <a:t>Z</a:t>
            </a:r>
            <a:r>
              <a:rPr lang="en"/>
              <a:t>A / </a:t>
            </a:r>
            <a:r>
              <a:rPr b="1" lang="en"/>
              <a:t>E</a:t>
            </a:r>
            <a:r>
              <a:rPr lang="en"/>
              <a:t>MB </a:t>
            </a:r>
            <a:r>
              <a:rPr lang="en">
                <a:solidFill>
                  <a:srgbClr val="DF382C"/>
                </a:solidFill>
              </a:rPr>
              <a:t>–plus– </a:t>
            </a:r>
            <a:r>
              <a:rPr lang="en"/>
              <a:t>fluoroquinolone (</a:t>
            </a:r>
            <a:r>
              <a:rPr b="1" lang="en"/>
              <a:t>M</a:t>
            </a:r>
            <a:r>
              <a:rPr lang="en"/>
              <a:t>OX, LFX)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 select cases, can drop P</a:t>
            </a:r>
            <a:r>
              <a:rPr b="1" lang="en"/>
              <a:t>Z</a:t>
            </a:r>
            <a:r>
              <a:rPr lang="en"/>
              <a:t>A after 2 months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Noncavitary + low burden of disease or PZA toxicity </a:t>
            </a:r>
            <a:endParaRPr/>
          </a:p>
        </p:txBody>
      </p:sp>
      <p:graphicFrame>
        <p:nvGraphicFramePr>
          <p:cNvPr id="623" name="Google Shape;623;p64"/>
          <p:cNvGraphicFramePr/>
          <p:nvPr/>
        </p:nvGraphicFramePr>
        <p:xfrm>
          <a:off x="433025" y="2508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488525"/>
              </a:tblGrid>
              <a:tr h="422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53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FA6B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Drug susceptible</a:t>
                      </a:r>
                      <a:endParaRPr>
                        <a:solidFill>
                          <a:srgbClr val="9FA6B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FA6B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non-cavitary</a:t>
                      </a:r>
                      <a:endParaRPr>
                        <a:solidFill>
                          <a:srgbClr val="9FA6B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98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FA6B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Drug susceptible</a:t>
                      </a:r>
                      <a:endParaRPr>
                        <a:solidFill>
                          <a:srgbClr val="9FA6B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FA6B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cavitary &amp; Cx+</a:t>
                      </a:r>
                      <a:endParaRPr>
                        <a:solidFill>
                          <a:srgbClr val="9FA6B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775">
                <a:tc row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INH-R pulm TB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775">
                <a:tc vMerge="1"/>
              </a:tr>
            </a:tbl>
          </a:graphicData>
        </a:graphic>
      </p:graphicFrame>
      <p:graphicFrame>
        <p:nvGraphicFramePr>
          <p:cNvPr id="624" name="Google Shape;624;p64"/>
          <p:cNvGraphicFramePr/>
          <p:nvPr/>
        </p:nvGraphicFramePr>
        <p:xfrm>
          <a:off x="1921538" y="2508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  <a:gridCol w="539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</a:tr>
              <a:tr h="381000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>
                        <a:solidFill>
                          <a:schemeClr val="dk2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Z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E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E2EAF7"/>
                    </a:solidFill>
                  </a:tcPr>
                </a:tc>
                <a:tc rowSpan="2"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>
                        <a:solidFill>
                          <a:schemeClr val="dk2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DCF1E4"/>
                    </a:solidFill>
                  </a:tcPr>
                </a:tc>
                <a:tc hMerge="1"/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 IN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&amp; 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FBF1DD"/>
                    </a:solidFill>
                  </a:tcPr>
                </a:tc>
                <a:tc hMerge="1"/>
                <a:tc hMerge="1"/>
              </a:tr>
              <a:tr h="381000">
                <a:tc gridSpan="2" vMerge="1"/>
                <a:tc hMerge="1" vMerge="1"/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DCF1E4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381000">
                <a:tc gridSpan="6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2EAF7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2EAF7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M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OX/LFX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2EAF7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E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DF382C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gridSpan="3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Consider extension if cavitary or Cx+ at 2 months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/>
                </a:tc>
                <a:tc rowSpan="2" hMerge="1"/>
                <a:tc rowSpan="2"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>
                          <a:solidFill>
                            <a:srgbClr val="E2EAF7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Z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>
                        <a:solidFill>
                          <a:srgbClr val="FAE4E8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</a:txBody>
                  <a:tcPr marT="0" marB="0" marR="0" marL="0" anchor="ctr">
                    <a:solidFill>
                      <a:srgbClr val="DF382C"/>
                    </a:solidFill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 P</a:t>
                      </a:r>
                      <a:r>
                        <a:rPr lang="en">
                          <a:solidFill>
                            <a:srgbClr val="E2EAF7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Z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896110"/>
                    </a:solidFill>
                  </a:tcPr>
                </a:tc>
                <a:tc hMerge="1"/>
                <a:tc hMerge="1"/>
                <a:tc hMerge="1"/>
                <a:tc gridSpan="3" vMerge="1"/>
                <a:tc hMerge="1" vMerge="1"/>
                <a:tc hMerge="1" vMerge="1"/>
              </a:tr>
            </a:tbl>
          </a:graphicData>
        </a:graphic>
      </p:graphicFrame>
      <p:graphicFrame>
        <p:nvGraphicFramePr>
          <p:cNvPr id="625" name="Google Shape;625;p64"/>
          <p:cNvGraphicFramePr/>
          <p:nvPr/>
        </p:nvGraphicFramePr>
        <p:xfrm>
          <a:off x="7274175" y="3498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LFX</a:t>
                      </a:r>
                      <a:endParaRPr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Levofloxacin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5"/>
          <p:cNvSpPr/>
          <p:nvPr/>
        </p:nvSpPr>
        <p:spPr>
          <a:xfrm>
            <a:off x="1969450" y="4105350"/>
            <a:ext cx="2015100" cy="85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5 or more drugs</a:t>
            </a:r>
            <a:endParaRPr b="1"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Ex: MOX + BDQ + LZD + Clofazimine + Cycloserine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5-7 months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from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 neg Cx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1" name="Google Shape;631;p6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MDR</a:t>
            </a:r>
            <a:r>
              <a:rPr lang="en"/>
              <a:t> pulmonary TB </a:t>
            </a:r>
            <a:r>
              <a:rPr baseline="30000" lang="en"/>
              <a:t>[</a:t>
            </a:r>
            <a:r>
              <a:rPr baseline="30000"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1.5</a:t>
            </a:r>
            <a:r>
              <a:rPr baseline="30000" lang="en"/>
              <a:t>] 2019 guidelines</a:t>
            </a:r>
            <a:endParaRPr/>
          </a:p>
        </p:txBody>
      </p:sp>
      <p:sp>
        <p:nvSpPr>
          <p:cNvPr id="632" name="Google Shape;632;p65"/>
          <p:cNvSpPr txBox="1"/>
          <p:nvPr>
            <p:ph idx="1" type="body"/>
          </p:nvPr>
        </p:nvSpPr>
        <p:spPr>
          <a:xfrm>
            <a:off x="729450" y="1393075"/>
            <a:ext cx="7688700" cy="8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MDR-TB</a:t>
            </a:r>
            <a:r>
              <a:rPr lang="en"/>
              <a:t>: Resistance to rifampin +/- r</a:t>
            </a:r>
            <a:r>
              <a:rPr lang="en"/>
              <a:t>esistance to INH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Prior guidelines suggested: </a:t>
            </a:r>
            <a:endParaRPr/>
          </a:p>
        </p:txBody>
      </p:sp>
      <p:sp>
        <p:nvSpPr>
          <p:cNvPr id="633" name="Google Shape;633;p65"/>
          <p:cNvSpPr/>
          <p:nvPr/>
        </p:nvSpPr>
        <p:spPr>
          <a:xfrm>
            <a:off x="1137750" y="2255275"/>
            <a:ext cx="831300" cy="17538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WHO “short course”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4" name="Google Shape;634;p65"/>
          <p:cNvSpPr/>
          <p:nvPr/>
        </p:nvSpPr>
        <p:spPr>
          <a:xfrm>
            <a:off x="1969450" y="2255400"/>
            <a:ext cx="1905300" cy="1753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4-6 months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All of below 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each day</a:t>
            </a:r>
            <a:r>
              <a:rPr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!!!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Bedaquiline (BDQ)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MOX or LFX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PZA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EMB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High dose INH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Ethionamide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Clofazimine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635" name="Google Shape;635;p65"/>
          <p:cNvGraphicFramePr/>
          <p:nvPr/>
        </p:nvGraphicFramePr>
        <p:xfrm>
          <a:off x="7502275" y="814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DQ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Bedaquiline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Pretomanid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Linezolid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Levofloxacin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636" name="Google Shape;636;p65"/>
          <p:cNvSpPr/>
          <p:nvPr/>
        </p:nvSpPr>
        <p:spPr>
          <a:xfrm>
            <a:off x="4428850" y="2601450"/>
            <a:ext cx="1905300" cy="10617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months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MOX or LFX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PZA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EMB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Clofazimine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7" name="Google Shape;637;p65"/>
          <p:cNvSpPr/>
          <p:nvPr/>
        </p:nvSpPr>
        <p:spPr>
          <a:xfrm>
            <a:off x="1137750" y="4105350"/>
            <a:ext cx="831300" cy="858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Longer combos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8" name="Google Shape;638;p65"/>
          <p:cNvSpPr/>
          <p:nvPr/>
        </p:nvSpPr>
        <p:spPr>
          <a:xfrm>
            <a:off x="4319050" y="4105350"/>
            <a:ext cx="2015100" cy="85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or more drugs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-21 months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from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 neg Cx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39" name="Google Shape;639;p65"/>
          <p:cNvCxnSpPr>
            <a:stCxn id="630" idx="3"/>
            <a:endCxn id="638" idx="1"/>
          </p:cNvCxnSpPr>
          <p:nvPr/>
        </p:nvCxnSpPr>
        <p:spPr>
          <a:xfrm>
            <a:off x="3984550" y="4534800"/>
            <a:ext cx="33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0" name="Google Shape;640;p65"/>
          <p:cNvCxnSpPr>
            <a:stCxn id="634" idx="3"/>
            <a:endCxn id="636" idx="1"/>
          </p:cNvCxnSpPr>
          <p:nvPr/>
        </p:nvCxnSpPr>
        <p:spPr>
          <a:xfrm>
            <a:off x="3874750" y="3132300"/>
            <a:ext cx="55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1" name="Google Shape;641;p65"/>
          <p:cNvSpPr/>
          <p:nvPr/>
        </p:nvSpPr>
        <p:spPr>
          <a:xfrm>
            <a:off x="794329" y="1832475"/>
            <a:ext cx="1258500" cy="261900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Treatment for TB: Pill burden</a:t>
            </a:r>
            <a:endParaRPr/>
          </a:p>
        </p:txBody>
      </p:sp>
      <p:sp>
        <p:nvSpPr>
          <p:cNvPr id="647" name="Google Shape;647;p66"/>
          <p:cNvSpPr txBox="1"/>
          <p:nvPr>
            <p:ph idx="1" type="body"/>
          </p:nvPr>
        </p:nvSpPr>
        <p:spPr>
          <a:xfrm>
            <a:off x="729450" y="1393075"/>
            <a:ext cx="6978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Standard treatment for </a:t>
            </a:r>
            <a:r>
              <a:rPr i="1" lang="en"/>
              <a:t>drug susceptible</a:t>
            </a:r>
            <a:r>
              <a:rPr lang="en"/>
              <a:t> TB is </a:t>
            </a:r>
            <a:r>
              <a:rPr b="1" lang="en"/>
              <a:t>466</a:t>
            </a:r>
            <a:r>
              <a:rPr lang="en"/>
              <a:t> (6 mo) to </a:t>
            </a:r>
            <a:r>
              <a:rPr b="1" lang="en"/>
              <a:t>650</a:t>
            </a:r>
            <a:r>
              <a:rPr lang="en"/>
              <a:t> (9 mo) doses*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Our patient had approximately </a:t>
            </a:r>
            <a:r>
              <a:rPr b="1" lang="en">
                <a:solidFill>
                  <a:srgbClr val="DF382C"/>
                </a:solidFill>
              </a:rPr>
              <a:t>8300 doses</a:t>
            </a:r>
            <a:r>
              <a:rPr lang="en"/>
              <a:t>* over </a:t>
            </a:r>
            <a:r>
              <a:rPr b="1" lang="en"/>
              <a:t>113 weeks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66"/>
          <p:cNvSpPr/>
          <p:nvPr/>
        </p:nvSpPr>
        <p:spPr>
          <a:xfrm>
            <a:off x="5638975" y="2855025"/>
            <a:ext cx="3313500" cy="1524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*Note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This is just a ballpark estimate, since one dose may actually be more pills (e.g. one dose of PZA for him is multiple pills)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 also didn’t take all of his pills, but regardless, this is a lot of meds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649" name="Google Shape;649;p66"/>
          <p:cNvGraphicFramePr/>
          <p:nvPr/>
        </p:nvGraphicFramePr>
        <p:xfrm>
          <a:off x="196550" y="2855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488525"/>
              </a:tblGrid>
              <a:tr h="344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95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Drug susceptible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non-cavitary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95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Drug susceptible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cavitary &amp; Cx+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50" name="Google Shape;650;p66"/>
          <p:cNvGraphicFramePr/>
          <p:nvPr/>
        </p:nvGraphicFramePr>
        <p:xfrm>
          <a:off x="1685063" y="2855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16325"/>
                <a:gridCol w="416325"/>
                <a:gridCol w="416325"/>
                <a:gridCol w="416325"/>
                <a:gridCol w="416325"/>
                <a:gridCol w="416325"/>
                <a:gridCol w="416325"/>
                <a:gridCol w="416325"/>
                <a:gridCol w="4163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</a:tr>
              <a:tr h="381000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 sz="1200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 sz="1200">
                        <a:solidFill>
                          <a:srgbClr val="FAE4E8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b="1" sz="12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Z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E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2F5AA2"/>
                    </a:solidFill>
                  </a:tcPr>
                </a:tc>
                <a:tc rowSpan="2"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 sz="1200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 sz="1200">
                        <a:solidFill>
                          <a:srgbClr val="FAE4E8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356635"/>
                    </a:solidFill>
                  </a:tcPr>
                </a:tc>
                <a:tc hMerge="1"/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 IN</a:t>
                      </a:r>
                      <a:r>
                        <a:rPr lang="en" sz="1200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&amp; </a:t>
                      </a:r>
                      <a:r>
                        <a:rPr lang="en" sz="1200">
                          <a:solidFill>
                            <a:srgbClr val="FAE4E8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b="1" sz="12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896110"/>
                    </a:solidFill>
                  </a:tcPr>
                </a:tc>
                <a:tc hMerge="1"/>
                <a:tc hMerge="1"/>
              </a:tr>
              <a:tr h="381000">
                <a:tc gridSpan="2" vMerge="1"/>
                <a:tc hMerge="1" vMerge="1"/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lang="en" sz="1200"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H</a:t>
                      </a:r>
                      <a:endParaRPr sz="1200"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solidFill>
                      <a:srgbClr val="DCF1E4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Treatment for TB: Pill burden</a:t>
            </a:r>
            <a:endParaRPr/>
          </a:p>
        </p:txBody>
      </p:sp>
      <p:pic>
        <p:nvPicPr>
          <p:cNvPr id="656" name="Google Shape;65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325" y="1444375"/>
            <a:ext cx="6629876" cy="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67"/>
          <p:cNvSpPr/>
          <p:nvPr/>
        </p:nvSpPr>
        <p:spPr>
          <a:xfrm>
            <a:off x="1246475" y="1911300"/>
            <a:ext cx="4232700" cy="2838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8" name="Google Shape;658;p67"/>
          <p:cNvSpPr/>
          <p:nvPr/>
        </p:nvSpPr>
        <p:spPr>
          <a:xfrm>
            <a:off x="5886625" y="1669400"/>
            <a:ext cx="1805700" cy="2838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9" name="Google Shape;659;p67"/>
          <p:cNvSpPr/>
          <p:nvPr/>
        </p:nvSpPr>
        <p:spPr>
          <a:xfrm>
            <a:off x="1224000" y="2749673"/>
            <a:ext cx="6696000" cy="20376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Patient Perspective </a:t>
            </a:r>
            <a:r>
              <a:rPr b="1" baseline="30000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[1.3]</a:t>
            </a:r>
            <a:endParaRPr baseline="300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“For individuals living with tuberculosis, the path from diagnosis to recovery is full of many challenges… The </a:t>
            </a:r>
            <a:r>
              <a:rPr b="1" lang="en" sz="13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difficulty of high pill burden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medication side effects and </a:t>
            </a:r>
            <a:r>
              <a:rPr b="1" lang="en" sz="13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long treatment regimens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is frequently discussed by TB survivors in</a:t>
            </a:r>
            <a:r>
              <a:rPr b="1" i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We Are TB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support meetings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 During my own treatment </a:t>
            </a:r>
            <a:r>
              <a:rPr b="1" lang="en" sz="13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I felt the weight of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16 pills in my hand every morning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and of stigma, financial cost and isolation… Progress to shorten this journey and to ease these burdens is valued by patients.”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Kelly Holland, </a:t>
            </a:r>
            <a:r>
              <a:rPr i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We Are TB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patient advocate</a:t>
            </a:r>
            <a:endParaRPr sz="1300"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Updates on the Treatment of Drug-Susceptible and Drug-Resistant Tuberculosis </a:t>
            </a:r>
            <a:r>
              <a:rPr baseline="30000" lang="en"/>
              <a:t>[</a:t>
            </a:r>
            <a:r>
              <a:rPr baseline="30000" lang="en">
                <a:solidFill>
                  <a:schemeClr val="accent3"/>
                </a:solidFill>
              </a:rPr>
              <a:t>1.3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665" name="Google Shape;665;p68"/>
          <p:cNvSpPr txBox="1"/>
          <p:nvPr>
            <p:ph idx="1" type="subTitle"/>
          </p:nvPr>
        </p:nvSpPr>
        <p:spPr>
          <a:xfrm>
            <a:off x="724950" y="32377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Official ATS/CDC/ERS/IDSA Clinical Practice Guideline (</a:t>
            </a:r>
            <a:r>
              <a:rPr b="1" lang="en"/>
              <a:t>Jan 2025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6" name="Google Shape;66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238" y="679363"/>
            <a:ext cx="2826375" cy="37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 guidelines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1.3</a:t>
            </a:r>
            <a:r>
              <a:rPr baseline="30000" lang="en"/>
              <a:t>]</a:t>
            </a:r>
            <a:r>
              <a:rPr lang="en"/>
              <a:t>: Shorter course of treatment?</a:t>
            </a:r>
            <a:endParaRPr/>
          </a:p>
        </p:txBody>
      </p:sp>
      <p:sp>
        <p:nvSpPr>
          <p:cNvPr id="672" name="Google Shape;672;p69"/>
          <p:cNvSpPr txBox="1"/>
          <p:nvPr>
            <p:ph idx="1" type="body"/>
          </p:nvPr>
        </p:nvSpPr>
        <p:spPr>
          <a:xfrm>
            <a:off x="729450" y="1393075"/>
            <a:ext cx="6105000" cy="23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Patients</a:t>
            </a:r>
            <a:r>
              <a:rPr lang="en"/>
              <a:t>: In adults/</a:t>
            </a:r>
            <a:r>
              <a:rPr lang="en"/>
              <a:t>adolescents</a:t>
            </a:r>
            <a:r>
              <a:rPr lang="en"/>
              <a:t> with </a:t>
            </a:r>
            <a:r>
              <a:rPr lang="en">
                <a:solidFill>
                  <a:srgbClr val="DF382C"/>
                </a:solidFill>
              </a:rPr>
              <a:t>drug-susceptible pulmonary TB</a:t>
            </a:r>
            <a:endParaRPr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Intervention</a:t>
            </a:r>
            <a:r>
              <a:rPr lang="en"/>
              <a:t>: </a:t>
            </a:r>
            <a:r>
              <a:rPr lang="en"/>
              <a:t>4-month regimen (2HPZM / 2HPM)</a:t>
            </a:r>
            <a:endParaRPr/>
          </a:p>
          <a:p>
            <a:pPr indent="-304958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 months: IN</a:t>
            </a:r>
            <a:r>
              <a:rPr b="1" lang="en"/>
              <a:t>H</a:t>
            </a:r>
            <a:r>
              <a:rPr lang="en"/>
              <a:t>, rifa</a:t>
            </a:r>
            <a:r>
              <a:rPr b="1" lang="en">
                <a:solidFill>
                  <a:srgbClr val="DF382C"/>
                </a:solidFill>
              </a:rPr>
              <a:t>P</a:t>
            </a:r>
            <a:r>
              <a:rPr lang="en"/>
              <a:t>entine, P</a:t>
            </a:r>
            <a:r>
              <a:rPr b="1" lang="en"/>
              <a:t>Z</a:t>
            </a:r>
            <a:r>
              <a:rPr lang="en"/>
              <a:t>A, </a:t>
            </a:r>
            <a:r>
              <a:rPr b="1" lang="en">
                <a:solidFill>
                  <a:srgbClr val="DF382C"/>
                </a:solidFill>
              </a:rPr>
              <a:t>M</a:t>
            </a:r>
            <a:r>
              <a:rPr lang="en"/>
              <a:t>oxifloxacin </a:t>
            </a:r>
            <a:r>
              <a:rPr lang="en">
                <a:solidFill>
                  <a:srgbClr val="356635"/>
                </a:solidFill>
              </a:rPr>
              <a:t>–followed by–</a:t>
            </a:r>
            <a:endParaRPr>
              <a:solidFill>
                <a:srgbClr val="356635"/>
              </a:solidFill>
            </a:endParaRPr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 months: IN</a:t>
            </a:r>
            <a:r>
              <a:rPr b="1" lang="en"/>
              <a:t>H</a:t>
            </a:r>
            <a:r>
              <a:rPr lang="en"/>
              <a:t>, rifa</a:t>
            </a:r>
            <a:r>
              <a:rPr b="1" lang="en">
                <a:solidFill>
                  <a:srgbClr val="DF382C"/>
                </a:solidFill>
              </a:rPr>
              <a:t>P</a:t>
            </a:r>
            <a:r>
              <a:rPr lang="en"/>
              <a:t>entine, </a:t>
            </a:r>
            <a:r>
              <a:rPr b="1" lang="en">
                <a:solidFill>
                  <a:srgbClr val="DF382C"/>
                </a:solidFill>
              </a:rPr>
              <a:t>M</a:t>
            </a:r>
            <a:r>
              <a:rPr lang="en"/>
              <a:t>oxifloxacin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Comparison</a:t>
            </a:r>
            <a:r>
              <a:rPr lang="en"/>
              <a:t>: 6 month regimen (2H</a:t>
            </a:r>
            <a:r>
              <a:rPr lang="en">
                <a:solidFill>
                  <a:srgbClr val="3B71CA"/>
                </a:solidFill>
              </a:rPr>
              <a:t>R</a:t>
            </a:r>
            <a:r>
              <a:rPr lang="en"/>
              <a:t>ZE / 4H</a:t>
            </a:r>
            <a:r>
              <a:rPr lang="en">
                <a:solidFill>
                  <a:srgbClr val="3B71CA"/>
                </a:solidFill>
              </a:rPr>
              <a:t>R</a:t>
            </a:r>
            <a:r>
              <a:rPr lang="en"/>
              <a:t>), standard of care </a:t>
            </a:r>
            <a:endParaRPr/>
          </a:p>
          <a:p>
            <a:pPr indent="-304958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 months: IN</a:t>
            </a:r>
            <a:r>
              <a:rPr b="1" lang="en"/>
              <a:t>H</a:t>
            </a:r>
            <a:r>
              <a:rPr lang="en"/>
              <a:t> / </a:t>
            </a:r>
            <a:r>
              <a:rPr b="1" lang="en">
                <a:solidFill>
                  <a:srgbClr val="3B71CA"/>
                </a:solidFill>
              </a:rPr>
              <a:t>R</a:t>
            </a:r>
            <a:r>
              <a:rPr lang="en"/>
              <a:t>IF / P</a:t>
            </a:r>
            <a:r>
              <a:rPr b="1" lang="en"/>
              <a:t>Z</a:t>
            </a:r>
            <a:r>
              <a:rPr lang="en"/>
              <a:t>A / </a:t>
            </a:r>
            <a:r>
              <a:rPr b="1" lang="en"/>
              <a:t>E</a:t>
            </a:r>
            <a:r>
              <a:rPr lang="en"/>
              <a:t>MB </a:t>
            </a:r>
            <a:r>
              <a:rPr lang="en">
                <a:solidFill>
                  <a:srgbClr val="356635"/>
                </a:solidFill>
              </a:rPr>
              <a:t>–followed by–</a:t>
            </a:r>
            <a:endParaRPr>
              <a:solidFill>
                <a:srgbClr val="356635"/>
              </a:solidFill>
            </a:endParaRPr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4 months: IN</a:t>
            </a:r>
            <a:r>
              <a:rPr b="1" lang="en"/>
              <a:t>H</a:t>
            </a:r>
            <a:r>
              <a:rPr lang="en"/>
              <a:t> / </a:t>
            </a:r>
            <a:r>
              <a:rPr b="1" lang="en">
                <a:solidFill>
                  <a:srgbClr val="3B71CA"/>
                </a:solidFill>
              </a:rPr>
              <a:t>R</a:t>
            </a:r>
            <a:r>
              <a:rPr lang="en"/>
              <a:t>IF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u="sng"/>
              <a:t>Outcome</a:t>
            </a:r>
            <a:r>
              <a:rPr lang="en"/>
              <a:t>: </a:t>
            </a:r>
            <a:r>
              <a:rPr lang="en"/>
              <a:t>Safety</a:t>
            </a:r>
            <a:r>
              <a:rPr lang="en"/>
              <a:t> and efficacious</a:t>
            </a:r>
            <a:endParaRPr>
              <a:solidFill>
                <a:srgbClr val="DF382C"/>
              </a:solidFill>
            </a:endParaRPr>
          </a:p>
        </p:txBody>
      </p:sp>
      <p:graphicFrame>
        <p:nvGraphicFramePr>
          <p:cNvPr id="673" name="Google Shape;673;p69"/>
          <p:cNvGraphicFramePr/>
          <p:nvPr/>
        </p:nvGraphicFramePr>
        <p:xfrm>
          <a:off x="7227025" y="1459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4" name="Google Shape;674;p69"/>
          <p:cNvGraphicFramePr/>
          <p:nvPr/>
        </p:nvGraphicFramePr>
        <p:xfrm>
          <a:off x="7227025" y="1459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5" name="Google Shape;675;p69"/>
          <p:cNvGraphicFramePr/>
          <p:nvPr/>
        </p:nvGraphicFramePr>
        <p:xfrm>
          <a:off x="5972300" y="3234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245700"/>
                <a:gridCol w="382850"/>
                <a:gridCol w="241200"/>
                <a:gridCol w="382850"/>
                <a:gridCol w="382850"/>
                <a:gridCol w="382850"/>
                <a:gridCol w="319975"/>
                <a:gridCol w="382850"/>
              </a:tblGrid>
              <a:tr h="18722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</a:tr>
              <a:tr h="187225"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INH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INH</a:t>
                      </a:r>
                      <a:endParaRPr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INH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 hMerge="1"/>
              </a:tr>
              <a:tr h="187225"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</a:t>
                      </a:r>
                      <a:endParaRPr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</a:t>
                      </a:r>
                      <a:endParaRPr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 hMerge="1"/>
              </a:tr>
              <a:tr h="187225"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PZA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PZA</a:t>
                      </a:r>
                      <a:endParaRPr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187225"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EMB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EMB</a:t>
                      </a:r>
                      <a:endParaRPr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3B71CA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</a:tr>
              <a:tr h="187225"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INH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INH</a:t>
                      </a:r>
                      <a:endParaRPr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187225"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RPT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RPT</a:t>
                      </a:r>
                      <a:endParaRPr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187225"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PZA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PZA</a:t>
                      </a:r>
                      <a:endParaRPr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187225"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</a:t>
                      </a:r>
                      <a:endParaRPr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3B71CA"/>
                    </a:solidFill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7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 guidelines</a:t>
            </a:r>
            <a:r>
              <a:rPr baseline="30000" lang="en"/>
              <a:t>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1.3</a:t>
            </a:r>
            <a:r>
              <a:rPr baseline="30000" lang="en"/>
              <a:t>]</a:t>
            </a:r>
            <a:r>
              <a:rPr lang="en"/>
              <a:t>: Shorter course of treatment?</a:t>
            </a:r>
            <a:endParaRPr/>
          </a:p>
        </p:txBody>
      </p:sp>
      <p:sp>
        <p:nvSpPr>
          <p:cNvPr id="681" name="Google Shape;681;p70"/>
          <p:cNvSpPr txBox="1"/>
          <p:nvPr>
            <p:ph idx="1" type="body"/>
          </p:nvPr>
        </p:nvSpPr>
        <p:spPr>
          <a:xfrm>
            <a:off x="729450" y="1393075"/>
            <a:ext cx="6105000" cy="23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Patients</a:t>
            </a:r>
            <a:r>
              <a:rPr lang="en"/>
              <a:t>: In adults/adolescents with </a:t>
            </a:r>
            <a:r>
              <a:rPr lang="en">
                <a:solidFill>
                  <a:srgbClr val="DF382C"/>
                </a:solidFill>
              </a:rPr>
              <a:t>drug-susceptible pulmonary TB</a:t>
            </a:r>
            <a:endParaRPr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Intervention</a:t>
            </a:r>
            <a:r>
              <a:rPr lang="en"/>
              <a:t>: 4-month regimen (2HPZM / 2HPM)</a:t>
            </a:r>
            <a:endParaRPr/>
          </a:p>
          <a:p>
            <a:pPr indent="-304958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 months: IN</a:t>
            </a:r>
            <a:r>
              <a:rPr b="1" lang="en"/>
              <a:t>H</a:t>
            </a:r>
            <a:r>
              <a:rPr lang="en"/>
              <a:t>, rifa</a:t>
            </a:r>
            <a:r>
              <a:rPr b="1" lang="en">
                <a:solidFill>
                  <a:srgbClr val="DF382C"/>
                </a:solidFill>
              </a:rPr>
              <a:t>P</a:t>
            </a:r>
            <a:r>
              <a:rPr lang="en"/>
              <a:t>entine, P</a:t>
            </a:r>
            <a:r>
              <a:rPr b="1" lang="en"/>
              <a:t>Z</a:t>
            </a:r>
            <a:r>
              <a:rPr lang="en"/>
              <a:t>A, </a:t>
            </a:r>
            <a:r>
              <a:rPr b="1" lang="en">
                <a:solidFill>
                  <a:srgbClr val="DF382C"/>
                </a:solidFill>
              </a:rPr>
              <a:t>M</a:t>
            </a:r>
            <a:r>
              <a:rPr lang="en"/>
              <a:t>oxifloxacin </a:t>
            </a:r>
            <a:r>
              <a:rPr lang="en">
                <a:solidFill>
                  <a:srgbClr val="356635"/>
                </a:solidFill>
              </a:rPr>
              <a:t>–followed by–</a:t>
            </a:r>
            <a:endParaRPr>
              <a:solidFill>
                <a:srgbClr val="356635"/>
              </a:solidFill>
            </a:endParaRPr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 months: IN</a:t>
            </a:r>
            <a:r>
              <a:rPr b="1" lang="en"/>
              <a:t>H</a:t>
            </a:r>
            <a:r>
              <a:rPr lang="en"/>
              <a:t>, rifa</a:t>
            </a:r>
            <a:r>
              <a:rPr b="1" lang="en">
                <a:solidFill>
                  <a:srgbClr val="DF382C"/>
                </a:solidFill>
              </a:rPr>
              <a:t>P</a:t>
            </a:r>
            <a:r>
              <a:rPr lang="en"/>
              <a:t>entine, </a:t>
            </a:r>
            <a:r>
              <a:rPr b="1" lang="en">
                <a:solidFill>
                  <a:srgbClr val="DF382C"/>
                </a:solidFill>
              </a:rPr>
              <a:t>M</a:t>
            </a:r>
            <a:r>
              <a:rPr lang="en"/>
              <a:t>oxifloxacin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Comparison</a:t>
            </a:r>
            <a:r>
              <a:rPr lang="en"/>
              <a:t>: 6 month regimen (2H</a:t>
            </a:r>
            <a:r>
              <a:rPr lang="en">
                <a:solidFill>
                  <a:srgbClr val="3B71CA"/>
                </a:solidFill>
              </a:rPr>
              <a:t>R</a:t>
            </a:r>
            <a:r>
              <a:rPr lang="en"/>
              <a:t>ZE / 4H</a:t>
            </a:r>
            <a:r>
              <a:rPr lang="en">
                <a:solidFill>
                  <a:srgbClr val="3B71CA"/>
                </a:solidFill>
              </a:rPr>
              <a:t>R</a:t>
            </a:r>
            <a:r>
              <a:rPr lang="en"/>
              <a:t>), standard of care </a:t>
            </a:r>
            <a:endParaRPr/>
          </a:p>
          <a:p>
            <a:pPr indent="-304958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 months: IN</a:t>
            </a:r>
            <a:r>
              <a:rPr b="1" lang="en"/>
              <a:t>H</a:t>
            </a:r>
            <a:r>
              <a:rPr lang="en"/>
              <a:t> / </a:t>
            </a:r>
            <a:r>
              <a:rPr b="1" lang="en">
                <a:solidFill>
                  <a:srgbClr val="3B71CA"/>
                </a:solidFill>
              </a:rPr>
              <a:t>R</a:t>
            </a:r>
            <a:r>
              <a:rPr lang="en"/>
              <a:t>IF / P</a:t>
            </a:r>
            <a:r>
              <a:rPr b="1" lang="en"/>
              <a:t>Z</a:t>
            </a:r>
            <a:r>
              <a:rPr lang="en"/>
              <a:t>A / </a:t>
            </a:r>
            <a:r>
              <a:rPr b="1" lang="en"/>
              <a:t>E</a:t>
            </a:r>
            <a:r>
              <a:rPr lang="en"/>
              <a:t>MB </a:t>
            </a:r>
            <a:r>
              <a:rPr lang="en">
                <a:solidFill>
                  <a:srgbClr val="356635"/>
                </a:solidFill>
              </a:rPr>
              <a:t>–followed by–</a:t>
            </a:r>
            <a:endParaRPr>
              <a:solidFill>
                <a:srgbClr val="356635"/>
              </a:solidFill>
            </a:endParaRPr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4 months: IN</a:t>
            </a:r>
            <a:r>
              <a:rPr b="1" lang="en"/>
              <a:t>H</a:t>
            </a:r>
            <a:r>
              <a:rPr lang="en"/>
              <a:t> / </a:t>
            </a:r>
            <a:r>
              <a:rPr b="1" lang="en">
                <a:solidFill>
                  <a:srgbClr val="3B71CA"/>
                </a:solidFill>
              </a:rPr>
              <a:t>R</a:t>
            </a:r>
            <a:r>
              <a:rPr lang="en"/>
              <a:t>IF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u="sng"/>
              <a:t>Outcome</a:t>
            </a:r>
            <a:r>
              <a:rPr lang="en"/>
              <a:t>: Safety and efficacious</a:t>
            </a:r>
            <a:endParaRPr>
              <a:solidFill>
                <a:srgbClr val="DF382C"/>
              </a:solidFill>
            </a:endParaRPr>
          </a:p>
        </p:txBody>
      </p:sp>
      <p:graphicFrame>
        <p:nvGraphicFramePr>
          <p:cNvPr id="682" name="Google Shape;682;p70"/>
          <p:cNvGraphicFramePr/>
          <p:nvPr/>
        </p:nvGraphicFramePr>
        <p:xfrm>
          <a:off x="7227025" y="1459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83" name="Google Shape;683;p70"/>
          <p:cNvGraphicFramePr/>
          <p:nvPr/>
        </p:nvGraphicFramePr>
        <p:xfrm>
          <a:off x="7227025" y="1459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684" name="Google Shape;684;p70"/>
          <p:cNvSpPr/>
          <p:nvPr/>
        </p:nvSpPr>
        <p:spPr>
          <a:xfrm>
            <a:off x="2816100" y="3908725"/>
            <a:ext cx="3515400" cy="691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Recommendation: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2HPZM / 2HPM</a:t>
            </a:r>
            <a:endParaRPr b="1"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Conditional recommendation, moderate certainty of evidence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Dorman et al (2021)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1.4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690" name="Google Shape;690;p71"/>
          <p:cNvSpPr txBox="1"/>
          <p:nvPr>
            <p:ph idx="1" type="body"/>
          </p:nvPr>
        </p:nvSpPr>
        <p:spPr>
          <a:xfrm>
            <a:off x="729450" y="1393075"/>
            <a:ext cx="7688700" cy="28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largely off of large RTC (13 countries, 34 sites) published in NEJM (2021)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 had culture confirmed susceptibility to INH, rifampin, &amp; fluoroquinolones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Non-inferiority study</a:t>
            </a:r>
            <a:r>
              <a:rPr lang="en"/>
              <a:t>: 84.6% were cured (vs. 85.4% in control)</a:t>
            </a:r>
            <a:endParaRPr/>
          </a:p>
        </p:txBody>
      </p:sp>
      <p:graphicFrame>
        <p:nvGraphicFramePr>
          <p:cNvPr id="691" name="Google Shape;691;p71"/>
          <p:cNvGraphicFramePr/>
          <p:nvPr/>
        </p:nvGraphicFramePr>
        <p:xfrm>
          <a:off x="7368600" y="74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692" name="Google Shape;692;p71"/>
          <p:cNvSpPr/>
          <p:nvPr/>
        </p:nvSpPr>
        <p:spPr>
          <a:xfrm>
            <a:off x="5988000" y="2627550"/>
            <a:ext cx="2847000" cy="8880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P: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Adults with susceptible pulm TB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/ 2H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PM</a:t>
            </a:r>
            <a:endParaRPr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ZE / 4H</a:t>
            </a:r>
            <a:r>
              <a:rPr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Safety &amp; efficacious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74 y/o M</a:t>
            </a:r>
            <a:r>
              <a:rPr lang="en"/>
              <a:t> with PMH including DM, </a:t>
            </a:r>
            <a:r>
              <a:rPr b="1" lang="en">
                <a:solidFill>
                  <a:srgbClr val="DF382C"/>
                </a:solidFill>
              </a:rPr>
              <a:t>heavy smoking history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Usual state of health until 2 months ago, when was admitted for </a:t>
            </a:r>
            <a:r>
              <a:rPr b="1" lang="en"/>
              <a:t>femur fracture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month ago, </a:t>
            </a:r>
            <a:r>
              <a:rPr b="1" lang="en"/>
              <a:t>worsening of his chronic </a:t>
            </a:r>
            <a:r>
              <a:rPr b="1" lang="en">
                <a:solidFill>
                  <a:srgbClr val="DF382C"/>
                </a:solidFill>
              </a:rPr>
              <a:t>cough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Had </a:t>
            </a:r>
            <a:r>
              <a:rPr b="1" lang="en">
                <a:solidFill>
                  <a:srgbClr val="0C622E"/>
                </a:solidFill>
              </a:rPr>
              <a:t>n</a:t>
            </a:r>
            <a:r>
              <a:rPr b="1" lang="en">
                <a:solidFill>
                  <a:srgbClr val="0C622E"/>
                </a:solidFill>
              </a:rPr>
              <a:t>o dyspnea</a:t>
            </a:r>
            <a:r>
              <a:rPr lang="en"/>
              <a:t>, </a:t>
            </a:r>
            <a:r>
              <a:rPr b="1" lang="en">
                <a:solidFill>
                  <a:srgbClr val="DF382C"/>
                </a:solidFill>
              </a:rPr>
              <a:t>faint hemoptysis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Cough got bad enough that finally sought medical care</a:t>
            </a:r>
            <a:endParaRPr b="1">
              <a:solidFill>
                <a:srgbClr val="0C622E"/>
              </a:solidFill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825" y="2841550"/>
            <a:ext cx="3877550" cy="21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Dorman et al (2021) </a:t>
            </a:r>
            <a:r>
              <a:rPr baseline="30000" lang="en"/>
              <a:t>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1.4</a:t>
            </a:r>
            <a:r>
              <a:rPr baseline="30000" lang="en"/>
              <a:t>]</a:t>
            </a:r>
            <a:endParaRPr/>
          </a:p>
        </p:txBody>
      </p:sp>
      <p:sp>
        <p:nvSpPr>
          <p:cNvPr id="698" name="Google Shape;698;p72"/>
          <p:cNvSpPr txBox="1"/>
          <p:nvPr>
            <p:ph idx="1" type="body"/>
          </p:nvPr>
        </p:nvSpPr>
        <p:spPr>
          <a:xfrm>
            <a:off x="729450" y="1393075"/>
            <a:ext cx="6553200" cy="28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 </a:t>
            </a:r>
            <a:r>
              <a:rPr b="1" lang="en">
                <a:solidFill>
                  <a:srgbClr val="DF382C"/>
                </a:solidFill>
              </a:rPr>
              <a:t>no significant differences</a:t>
            </a:r>
            <a:r>
              <a:rPr lang="en"/>
              <a:t> in outcomes were identified for 4 mo RPT-MOX and 6 mo SoC on the basis of: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Smear grade 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Cavitation 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Radiologic extent </a:t>
            </a:r>
            <a:endParaRPr b="1"/>
          </a:p>
        </p:txBody>
      </p:sp>
      <p:graphicFrame>
        <p:nvGraphicFramePr>
          <p:cNvPr id="699" name="Google Shape;699;p72"/>
          <p:cNvGraphicFramePr/>
          <p:nvPr/>
        </p:nvGraphicFramePr>
        <p:xfrm>
          <a:off x="7368600" y="74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700" name="Google Shape;700;p72"/>
          <p:cNvSpPr/>
          <p:nvPr/>
        </p:nvSpPr>
        <p:spPr>
          <a:xfrm>
            <a:off x="4391475" y="560128"/>
            <a:ext cx="2847000" cy="8880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P: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Adults with susceptible pulm TB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/ 2H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PM</a:t>
            </a:r>
            <a:endParaRPr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ZE / 4H</a:t>
            </a:r>
            <a:r>
              <a:rPr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Safety &amp; efficacious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Dorman et al (2021) </a:t>
            </a:r>
            <a:r>
              <a:rPr baseline="30000" lang="en"/>
              <a:t>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1.4</a:t>
            </a:r>
            <a:r>
              <a:rPr baseline="30000" lang="en"/>
              <a:t>]</a:t>
            </a:r>
            <a:endParaRPr/>
          </a:p>
        </p:txBody>
      </p:sp>
      <p:sp>
        <p:nvSpPr>
          <p:cNvPr id="706" name="Google Shape;706;p73"/>
          <p:cNvSpPr txBox="1"/>
          <p:nvPr>
            <p:ph idx="1" type="body"/>
          </p:nvPr>
        </p:nvSpPr>
        <p:spPr>
          <a:xfrm>
            <a:off x="729450" y="1393075"/>
            <a:ext cx="6553200" cy="28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 </a:t>
            </a:r>
            <a:r>
              <a:rPr b="1" lang="en">
                <a:solidFill>
                  <a:srgbClr val="DF382C"/>
                </a:solidFill>
              </a:rPr>
              <a:t>no significant differences</a:t>
            </a:r>
            <a:r>
              <a:rPr lang="en"/>
              <a:t> in outcomes were identified for 4 mo RPT-MOX and 6 mo SoC on the basis of: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Smear grade 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Cavitation 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Radiologic extent </a:t>
            </a:r>
            <a:endParaRPr b="1"/>
          </a:p>
        </p:txBody>
      </p:sp>
      <p:graphicFrame>
        <p:nvGraphicFramePr>
          <p:cNvPr id="707" name="Google Shape;707;p73"/>
          <p:cNvGraphicFramePr/>
          <p:nvPr/>
        </p:nvGraphicFramePr>
        <p:xfrm>
          <a:off x="7368600" y="74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708" name="Google Shape;708;p73"/>
          <p:cNvSpPr/>
          <p:nvPr/>
        </p:nvSpPr>
        <p:spPr>
          <a:xfrm>
            <a:off x="4391475" y="560128"/>
            <a:ext cx="2847000" cy="8880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P: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Adults with susceptible pulm TB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/ 2H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PM</a:t>
            </a:r>
            <a:endParaRPr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ZE / 4H</a:t>
            </a:r>
            <a:r>
              <a:rPr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Safety &amp; efficacious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709" name="Google Shape;709;p73"/>
          <p:cNvGraphicFramePr/>
          <p:nvPr/>
        </p:nvGraphicFramePr>
        <p:xfrm>
          <a:off x="4670450" y="2375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241200"/>
                <a:gridCol w="241200"/>
                <a:gridCol w="315475"/>
                <a:gridCol w="245700"/>
                <a:gridCol w="319975"/>
                <a:gridCol w="241200"/>
                <a:gridCol w="319975"/>
                <a:gridCol w="319975"/>
                <a:gridCol w="319975"/>
                <a:gridCol w="319975"/>
                <a:gridCol w="319975"/>
                <a:gridCol w="319975"/>
                <a:gridCol w="319975"/>
                <a:gridCol w="319975"/>
              </a:tblGrid>
              <a:tr h="264350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/>
                </a:tc>
              </a:tr>
              <a:tr h="264350">
                <a:tc gridSpan="3" row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Standard of care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rowSpan="4" hMerge="1"/>
                <a:tc rowSpan="4" hMerge="1"/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INH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INH</a:t>
                      </a:r>
                      <a:endParaRPr sz="13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INH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 INH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F1DD"/>
                    </a:solidFill>
                  </a:tcPr>
                </a:tc>
                <a:tc hMerge="1"/>
                <a:tc hMerge="1"/>
              </a:tr>
              <a:tr h="264350">
                <a:tc gridSpan="3" vMerge="1"/>
                <a:tc hMerge="1" vMerge="1"/>
                <a:tc hMerge="1" vMerge="1"/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</a:t>
                      </a:r>
                      <a:endParaRPr sz="13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</a:t>
                      </a:r>
                      <a:endParaRPr sz="13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 RIF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F1DD"/>
                    </a:solidFill>
                  </a:tcPr>
                </a:tc>
                <a:tc hMerge="1"/>
                <a:tc hMerge="1"/>
              </a:tr>
              <a:tr h="264350">
                <a:tc gridSpan="3" vMerge="1"/>
                <a:tc hMerge="1" vMerge="1"/>
                <a:tc hMerge="1" vMerge="1"/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PZA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PZA</a:t>
                      </a:r>
                      <a:endParaRPr sz="13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64350">
                <a:tc gridSpan="3" vMerge="1"/>
                <a:tc hMerge="1" vMerge="1"/>
                <a:tc hMerge="1" vMerge="1"/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EMB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EMB</a:t>
                      </a:r>
                      <a:endParaRPr sz="13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3B71CA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</a:tr>
              <a:tr h="264350">
                <a:tc gridSpan="3" row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New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way?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 hMerge="1"/>
                <a:tc rowSpan="4" hMerge="1"/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INH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INH</a:t>
                      </a:r>
                      <a:endParaRPr sz="13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64350">
                <a:tc gridSpan="3" vMerge="1"/>
                <a:tc hMerge="1" vMerge="1"/>
                <a:tc hMerge="1" vMerge="1"/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RPT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RPT</a:t>
                      </a:r>
                      <a:endParaRPr sz="13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64350">
                <a:tc gridSpan="3" vMerge="1"/>
                <a:tc hMerge="1" vMerge="1"/>
                <a:tc hMerge="1" vMerge="1"/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PZA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PZA</a:t>
                      </a:r>
                      <a:endParaRPr sz="13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64350">
                <a:tc gridSpan="3" vMerge="1"/>
                <a:tc hMerge="1" vMerge="1"/>
                <a:tc hMerge="1" vMerge="1"/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4570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</a:t>
                      </a:r>
                      <a:endParaRPr sz="13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3B71CA"/>
                    </a:solidFill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Dorman et al (2021) </a:t>
            </a:r>
            <a:r>
              <a:rPr baseline="30000" lang="en"/>
              <a:t>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1.4</a:t>
            </a:r>
            <a:r>
              <a:rPr baseline="30000" lang="en"/>
              <a:t>]</a:t>
            </a:r>
            <a:endParaRPr/>
          </a:p>
        </p:txBody>
      </p:sp>
      <p:sp>
        <p:nvSpPr>
          <p:cNvPr id="715" name="Google Shape;715;p74"/>
          <p:cNvSpPr txBox="1"/>
          <p:nvPr>
            <p:ph idx="1" type="body"/>
          </p:nvPr>
        </p:nvSpPr>
        <p:spPr>
          <a:xfrm>
            <a:off x="729450" y="1393075"/>
            <a:ext cx="6553200" cy="28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 </a:t>
            </a:r>
            <a:r>
              <a:rPr b="1" lang="en">
                <a:solidFill>
                  <a:srgbClr val="DF382C"/>
                </a:solidFill>
              </a:rPr>
              <a:t>no significant differences</a:t>
            </a:r>
            <a:r>
              <a:rPr lang="en"/>
              <a:t> in outcomes were identified for 4 mo RPT-MOX and 6 mo SoC on the basis of: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Smear grade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Cavitation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Radiologic extent</a:t>
            </a:r>
            <a:r>
              <a:rPr b="1" lang="en"/>
              <a:t> 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Age</a:t>
            </a:r>
            <a:r>
              <a:rPr lang="en"/>
              <a:t> - Most were &lt;35 yo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Diabetes</a:t>
            </a:r>
            <a:r>
              <a:rPr lang="en"/>
              <a:t> - Not well represented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Body weight</a:t>
            </a:r>
            <a:r>
              <a:rPr lang="en"/>
              <a:t> - Not well represented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HIV status</a:t>
            </a:r>
            <a:r>
              <a:rPr lang="en"/>
              <a:t> (8% were people living with HIV)</a:t>
            </a:r>
            <a:endParaRPr/>
          </a:p>
        </p:txBody>
      </p:sp>
      <p:graphicFrame>
        <p:nvGraphicFramePr>
          <p:cNvPr id="716" name="Google Shape;716;p74"/>
          <p:cNvGraphicFramePr/>
          <p:nvPr/>
        </p:nvGraphicFramePr>
        <p:xfrm>
          <a:off x="7368600" y="74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717" name="Google Shape;717;p74"/>
          <p:cNvSpPr/>
          <p:nvPr/>
        </p:nvSpPr>
        <p:spPr>
          <a:xfrm>
            <a:off x="4391475" y="560128"/>
            <a:ext cx="2847000" cy="8880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P: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Adults with susceptible pulm TB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/ 2H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PM</a:t>
            </a:r>
            <a:endParaRPr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ZE / 4H</a:t>
            </a:r>
            <a:r>
              <a:rPr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Safety &amp; efficacious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7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Dorman et al (2021) </a:t>
            </a:r>
            <a:r>
              <a:rPr baseline="30000" lang="en"/>
              <a:t>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1.4</a:t>
            </a:r>
            <a:r>
              <a:rPr baseline="30000" lang="en"/>
              <a:t>]</a:t>
            </a:r>
            <a:endParaRPr/>
          </a:p>
        </p:txBody>
      </p:sp>
      <p:sp>
        <p:nvSpPr>
          <p:cNvPr id="723" name="Google Shape;723;p75"/>
          <p:cNvSpPr txBox="1"/>
          <p:nvPr>
            <p:ph idx="1" type="body"/>
          </p:nvPr>
        </p:nvSpPr>
        <p:spPr>
          <a:xfrm>
            <a:off x="729450" y="1393075"/>
            <a:ext cx="6584700" cy="32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Consideration of </a:t>
            </a:r>
            <a:r>
              <a:rPr b="1" lang="en" u="sng">
                <a:solidFill>
                  <a:srgbClr val="DC4C64"/>
                </a:solidFill>
              </a:rPr>
              <a:t>FQ toxicity</a:t>
            </a:r>
            <a:r>
              <a:rPr lang="en"/>
              <a:t>: In the US, our folks with TB are older (compared to the trial) and have more comorbidities, QT prolonging meds, and risk of FQ toxicity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Reduced </a:t>
            </a:r>
            <a:r>
              <a:rPr b="1" lang="en" u="sng">
                <a:solidFill>
                  <a:srgbClr val="356635"/>
                </a:solidFill>
              </a:rPr>
              <a:t>ocular</a:t>
            </a:r>
            <a:r>
              <a:rPr b="1" lang="en" u="sng">
                <a:solidFill>
                  <a:srgbClr val="356635"/>
                </a:solidFill>
              </a:rPr>
              <a:t> complications</a:t>
            </a:r>
            <a:r>
              <a:rPr lang="en"/>
              <a:t>: Because RPT-MOX avoids the potential ocular toxicity of EMB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Also clears </a:t>
            </a:r>
            <a:r>
              <a:rPr b="1" lang="en">
                <a:solidFill>
                  <a:srgbClr val="0C622E"/>
                </a:solidFill>
              </a:rPr>
              <a:t>sputum Cx faster</a:t>
            </a:r>
            <a:endParaRPr b="1">
              <a:solidFill>
                <a:srgbClr val="0C622E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Higher </a:t>
            </a:r>
            <a:r>
              <a:rPr b="1" lang="en" u="sng">
                <a:solidFill>
                  <a:srgbClr val="DC4C64"/>
                </a:solidFill>
              </a:rPr>
              <a:t>pill burden</a:t>
            </a:r>
            <a:r>
              <a:rPr lang="en"/>
              <a:t>: RPT-MOX regimen increases daily pill burden, especially compared with fixed-dose combinations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But </a:t>
            </a:r>
            <a:r>
              <a:rPr b="1" lang="en">
                <a:solidFill>
                  <a:srgbClr val="0C622E"/>
                </a:solidFill>
              </a:rPr>
              <a:t>shorter duration</a:t>
            </a:r>
            <a:r>
              <a:rPr lang="en"/>
              <a:t>: 4 months (vs 9 mo) for cavitary TB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Used DOT</a:t>
            </a:r>
            <a:r>
              <a:rPr lang="en"/>
              <a:t>: As it the case for many trials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u="sng"/>
              <a:t>INH-monoresistance</a:t>
            </a:r>
            <a:r>
              <a:rPr lang="en"/>
              <a:t>: Doesn’t apply, excluded from the study</a:t>
            </a:r>
            <a:endParaRPr/>
          </a:p>
        </p:txBody>
      </p:sp>
      <p:graphicFrame>
        <p:nvGraphicFramePr>
          <p:cNvPr id="724" name="Google Shape;724;p75"/>
          <p:cNvGraphicFramePr/>
          <p:nvPr/>
        </p:nvGraphicFramePr>
        <p:xfrm>
          <a:off x="7368600" y="74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725" name="Google Shape;725;p75"/>
          <p:cNvSpPr/>
          <p:nvPr/>
        </p:nvSpPr>
        <p:spPr>
          <a:xfrm>
            <a:off x="6881600" y="2627550"/>
            <a:ext cx="1953300" cy="1084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P: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Adults with susceptible pulm TB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/ 2H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PM</a:t>
            </a:r>
            <a:endParaRPr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2H</a:t>
            </a:r>
            <a:r>
              <a:rPr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ZE / 4H</a:t>
            </a:r>
            <a:r>
              <a:rPr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Safety &amp; efficacious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7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 guidelines</a:t>
            </a:r>
            <a:r>
              <a:rPr baseline="30000" lang="en"/>
              <a:t>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1.3</a:t>
            </a:r>
            <a:r>
              <a:rPr baseline="30000" lang="en"/>
              <a:t>]</a:t>
            </a:r>
            <a:r>
              <a:rPr lang="en"/>
              <a:t>:</a:t>
            </a:r>
            <a:r>
              <a:rPr lang="en"/>
              <a:t> Shorter courses for MDR</a:t>
            </a:r>
            <a:endParaRPr/>
          </a:p>
        </p:txBody>
      </p:sp>
      <p:graphicFrame>
        <p:nvGraphicFramePr>
          <p:cNvPr id="731" name="Google Shape;731;p76"/>
          <p:cNvGraphicFramePr/>
          <p:nvPr/>
        </p:nvGraphicFramePr>
        <p:xfrm>
          <a:off x="7368600" y="74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DQ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Bedaquiline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</a:t>
                      </a:r>
                      <a:endParaRPr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Pretomanid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Linezolid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Levofloxacin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732" name="Google Shape;732;p76"/>
          <p:cNvSpPr txBox="1"/>
          <p:nvPr>
            <p:ph idx="1" type="body"/>
          </p:nvPr>
        </p:nvSpPr>
        <p:spPr>
          <a:xfrm>
            <a:off x="729450" y="1393075"/>
            <a:ext cx="6105000" cy="23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Patients</a:t>
            </a:r>
            <a:r>
              <a:rPr lang="en"/>
              <a:t>: In adults/adolescents with </a:t>
            </a:r>
            <a:r>
              <a:rPr lang="en">
                <a:solidFill>
                  <a:srgbClr val="DF382C"/>
                </a:solidFill>
              </a:rPr>
              <a:t>rifampin-resistant pulmonary TB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Also includes those intolerant of rifampin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Intervention</a:t>
            </a:r>
            <a:r>
              <a:rPr lang="en"/>
              <a:t>: 6-month regimen BPaL(M)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Bedaquiline 400 daily x 2 wk, then 200 x3/week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Pretomanid 200 daily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Linezolid 600 daily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Moxifloxacin 400 daily (</a:t>
            </a:r>
            <a:r>
              <a:rPr lang="en">
                <a:solidFill>
                  <a:srgbClr val="3B71CA"/>
                </a:solidFill>
              </a:rPr>
              <a:t>if susceptible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Comparison</a:t>
            </a:r>
            <a:r>
              <a:rPr lang="en"/>
              <a:t>: 15+ month regimen (2019 guidelines), standard of care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u="sng"/>
              <a:t>Outcome</a:t>
            </a:r>
            <a:r>
              <a:rPr lang="en"/>
              <a:t>: </a:t>
            </a:r>
            <a:r>
              <a:rPr lang="en">
                <a:solidFill>
                  <a:srgbClr val="DF382C"/>
                </a:solidFill>
              </a:rPr>
              <a:t>Safety and efficacious</a:t>
            </a:r>
            <a:endParaRPr>
              <a:solidFill>
                <a:srgbClr val="DF382C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 guidelines</a:t>
            </a:r>
            <a:r>
              <a:rPr baseline="30000" lang="en"/>
              <a:t>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1.3</a:t>
            </a:r>
            <a:r>
              <a:rPr baseline="30000" lang="en"/>
              <a:t>]</a:t>
            </a:r>
            <a:r>
              <a:rPr lang="en"/>
              <a:t>:</a:t>
            </a:r>
            <a:r>
              <a:rPr lang="en"/>
              <a:t> Shorter courses for MDR</a:t>
            </a:r>
            <a:endParaRPr/>
          </a:p>
        </p:txBody>
      </p:sp>
      <p:graphicFrame>
        <p:nvGraphicFramePr>
          <p:cNvPr id="738" name="Google Shape;738;p77"/>
          <p:cNvGraphicFramePr/>
          <p:nvPr/>
        </p:nvGraphicFramePr>
        <p:xfrm>
          <a:off x="7368600" y="74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DQ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Bedaquiline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</a:t>
                      </a:r>
                      <a:endParaRPr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Pretomanid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Linezolid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Levofloxacin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739" name="Google Shape;739;p77"/>
          <p:cNvSpPr txBox="1"/>
          <p:nvPr>
            <p:ph idx="1" type="body"/>
          </p:nvPr>
        </p:nvSpPr>
        <p:spPr>
          <a:xfrm>
            <a:off x="729450" y="1393075"/>
            <a:ext cx="6105000" cy="23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Patients</a:t>
            </a:r>
            <a:r>
              <a:rPr lang="en"/>
              <a:t>: In adults/adolescents with </a:t>
            </a:r>
            <a:r>
              <a:rPr lang="en">
                <a:solidFill>
                  <a:srgbClr val="DF382C"/>
                </a:solidFill>
              </a:rPr>
              <a:t>rifampin-resistant pulmonary TB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Also includes those intolerant of rifampin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Intervention</a:t>
            </a:r>
            <a:r>
              <a:rPr lang="en"/>
              <a:t>: 6-month regimen BPaL(M)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Bedaquiline 400 daily x 2 wk, then 200 x3/week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Pretomanid 200 daily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Linezolid 600 daily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Moxifloxacin 400 daily (</a:t>
            </a:r>
            <a:r>
              <a:rPr lang="en">
                <a:solidFill>
                  <a:srgbClr val="3B71CA"/>
                </a:solidFill>
              </a:rPr>
              <a:t>if susceptible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Comparison</a:t>
            </a:r>
            <a:r>
              <a:rPr lang="en"/>
              <a:t>: 15+ month regimen (2019 guidelines), standard of care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u="sng"/>
              <a:t>Outcome</a:t>
            </a:r>
            <a:r>
              <a:rPr lang="en"/>
              <a:t>: </a:t>
            </a:r>
            <a:r>
              <a:rPr lang="en">
                <a:solidFill>
                  <a:srgbClr val="DF382C"/>
                </a:solidFill>
              </a:rPr>
              <a:t>Safety and efficacious</a:t>
            </a:r>
            <a:endParaRPr>
              <a:solidFill>
                <a:srgbClr val="DF382C"/>
              </a:solidFill>
            </a:endParaRPr>
          </a:p>
        </p:txBody>
      </p:sp>
      <p:sp>
        <p:nvSpPr>
          <p:cNvPr id="740" name="Google Shape;740;p77"/>
          <p:cNvSpPr/>
          <p:nvPr/>
        </p:nvSpPr>
        <p:spPr>
          <a:xfrm>
            <a:off x="2816100" y="3908725"/>
            <a:ext cx="3515400" cy="691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Recommendation: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BPaL(M)</a:t>
            </a:r>
            <a:endParaRPr b="1"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Strong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recommendation, very low certainty of evidence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 guidelines</a:t>
            </a:r>
            <a:r>
              <a:rPr baseline="30000" lang="en"/>
              <a:t>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1.3</a:t>
            </a:r>
            <a:r>
              <a:rPr baseline="30000" lang="en"/>
              <a:t>]</a:t>
            </a:r>
            <a:r>
              <a:rPr lang="en"/>
              <a:t>:</a:t>
            </a:r>
            <a:r>
              <a:rPr lang="en"/>
              <a:t> Shorter courses for MDR</a:t>
            </a:r>
            <a:endParaRPr/>
          </a:p>
        </p:txBody>
      </p:sp>
      <p:graphicFrame>
        <p:nvGraphicFramePr>
          <p:cNvPr id="746" name="Google Shape;746;p78"/>
          <p:cNvGraphicFramePr/>
          <p:nvPr/>
        </p:nvGraphicFramePr>
        <p:xfrm>
          <a:off x="7368600" y="74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442400"/>
                <a:gridCol w="1024000"/>
              </a:tblGrid>
              <a:tr h="172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Abbreviations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hMerge="1"/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IF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Rifampin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Isoniazid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Pyrazinamide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MB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Ethambutol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Rifapentine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DQ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Bedaquiline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</a:t>
                      </a:r>
                      <a:endParaRPr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Pretomanid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ZD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Linezolid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Moxifloxacin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LFX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Levofloxacin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</a:tbl>
          </a:graphicData>
        </a:graphic>
      </p:graphicFrame>
      <p:sp>
        <p:nvSpPr>
          <p:cNvPr id="747" name="Google Shape;747;p78"/>
          <p:cNvSpPr txBox="1"/>
          <p:nvPr>
            <p:ph idx="1" type="body"/>
          </p:nvPr>
        </p:nvSpPr>
        <p:spPr>
          <a:xfrm>
            <a:off x="729450" y="1393075"/>
            <a:ext cx="6105000" cy="305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off of TB-PRACTECAL </a:t>
            </a:r>
            <a:r>
              <a:rPr lang="en"/>
              <a:t>trial </a:t>
            </a:r>
            <a:r>
              <a:rPr lang="en"/>
              <a:t>(</a:t>
            </a:r>
            <a:r>
              <a:rPr lang="en"/>
              <a:t>2022) &amp; ZeNix (2022) vs observational data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ZeNix trial</a:t>
            </a:r>
            <a:r>
              <a:rPr lang="en"/>
              <a:t>: Compared to WHO data (SoC), BPaL had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Higher </a:t>
            </a:r>
            <a:r>
              <a:rPr b="1" lang="en">
                <a:solidFill>
                  <a:srgbClr val="0C622E"/>
                </a:solidFill>
              </a:rPr>
              <a:t>treatment success</a:t>
            </a:r>
            <a:r>
              <a:rPr lang="en"/>
              <a:t> (100% vs. 74%)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Lower </a:t>
            </a:r>
            <a:r>
              <a:rPr b="1" lang="en">
                <a:solidFill>
                  <a:srgbClr val="0C622E"/>
                </a:solidFill>
              </a:rPr>
              <a:t>mortality</a:t>
            </a:r>
            <a:r>
              <a:rPr lang="en"/>
              <a:t> (0% vs. 11%)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Higher </a:t>
            </a:r>
            <a:r>
              <a:rPr b="1" lang="en">
                <a:solidFill>
                  <a:srgbClr val="DF382C"/>
                </a:solidFill>
              </a:rPr>
              <a:t>grade 3+ adverse events </a:t>
            </a:r>
            <a:r>
              <a:rPr lang="en"/>
              <a:t>(14% vs 5%) </a:t>
            </a:r>
            <a:r>
              <a:rPr b="1" lang="en">
                <a:solidFill>
                  <a:srgbClr val="896110"/>
                </a:solidFill>
              </a:rPr>
              <a:t>?reporting bias</a:t>
            </a:r>
            <a:endParaRPr b="1">
              <a:solidFill>
                <a:srgbClr val="89611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TB-PRACTECAL</a:t>
            </a:r>
            <a:r>
              <a:rPr lang="en"/>
              <a:t>: Compared to SoC, BPaL had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Higher </a:t>
            </a:r>
            <a:r>
              <a:rPr b="1" lang="en">
                <a:solidFill>
                  <a:srgbClr val="0C622E"/>
                </a:solidFill>
              </a:rPr>
              <a:t>treatment success</a:t>
            </a:r>
            <a:r>
              <a:rPr lang="en"/>
              <a:t> (77% vs. 52%)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Lower </a:t>
            </a:r>
            <a:r>
              <a:rPr b="1" lang="en">
                <a:solidFill>
                  <a:srgbClr val="0C622E"/>
                </a:solidFill>
              </a:rPr>
              <a:t>grade 3+ adverse events </a:t>
            </a:r>
            <a:r>
              <a:rPr lang="en"/>
              <a:t>(20% vs 51%)</a:t>
            </a:r>
            <a:endParaRPr/>
          </a:p>
        </p:txBody>
      </p:sp>
      <p:sp>
        <p:nvSpPr>
          <p:cNvPr id="748" name="Google Shape;748;p78"/>
          <p:cNvSpPr/>
          <p:nvPr/>
        </p:nvSpPr>
        <p:spPr>
          <a:xfrm>
            <a:off x="6881600" y="3237150"/>
            <a:ext cx="1953300" cy="891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P: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Adults with INH-R TB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6BPaL(M)</a:t>
            </a:r>
            <a:endParaRPr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15+ months SoC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O: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Safety &amp; efficacious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Surgical treatment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p</a:t>
            </a:r>
            <a:r>
              <a:rPr lang="en"/>
              <a:t>ulmonary tuberculosis </a:t>
            </a:r>
            <a:endParaRPr/>
          </a:p>
        </p:txBody>
      </p:sp>
      <p:sp>
        <p:nvSpPr>
          <p:cNvPr id="754" name="Google Shape;754;p7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7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Review the </a:t>
            </a:r>
            <a:r>
              <a:rPr b="1" lang="en">
                <a:solidFill>
                  <a:srgbClr val="858585"/>
                </a:solidFill>
              </a:rPr>
              <a:t>history of </a:t>
            </a:r>
            <a:r>
              <a:rPr b="1" i="1" lang="en">
                <a:solidFill>
                  <a:srgbClr val="858585"/>
                </a:solidFill>
              </a:rPr>
              <a:t>M tuberculosis</a:t>
            </a:r>
            <a:r>
              <a:rPr b="1" lang="en">
                <a:solidFill>
                  <a:srgbClr val="858585"/>
                </a:solidFill>
              </a:rPr>
              <a:t> treatment</a:t>
            </a:r>
            <a:endParaRPr b="1"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Describe the </a:t>
            </a:r>
            <a:r>
              <a:rPr b="1" lang="en">
                <a:solidFill>
                  <a:srgbClr val="858585"/>
                </a:solidFill>
              </a:rPr>
              <a:t>treatment for</a:t>
            </a:r>
            <a:r>
              <a:rPr lang="en">
                <a:solidFill>
                  <a:srgbClr val="858585"/>
                </a:solidFill>
              </a:rPr>
              <a:t> drug susceptible, INH resistant, &amp; MRD TB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Compare the </a:t>
            </a:r>
            <a:r>
              <a:rPr b="1" lang="en">
                <a:solidFill>
                  <a:srgbClr val="858585"/>
                </a:solidFill>
              </a:rPr>
              <a:t>prior </a:t>
            </a:r>
            <a:r>
              <a:rPr lang="en">
                <a:solidFill>
                  <a:srgbClr val="858585"/>
                </a:solidFill>
              </a:rPr>
              <a:t>(2019) </a:t>
            </a:r>
            <a:r>
              <a:rPr b="1" lang="en">
                <a:solidFill>
                  <a:srgbClr val="858585"/>
                </a:solidFill>
              </a:rPr>
              <a:t>guidelines </a:t>
            </a:r>
            <a:r>
              <a:rPr lang="en">
                <a:solidFill>
                  <a:srgbClr val="858585"/>
                </a:solidFill>
              </a:rPr>
              <a:t>with the new </a:t>
            </a:r>
            <a:r>
              <a:rPr b="1" lang="en">
                <a:solidFill>
                  <a:srgbClr val="858585"/>
                </a:solidFill>
              </a:rPr>
              <a:t>2025 ATS/CDC/ERS/IDSA guidelines</a:t>
            </a:r>
            <a:endParaRPr b="1"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Discuss the </a:t>
            </a:r>
            <a:r>
              <a:rPr b="1" lang="en"/>
              <a:t>role for </a:t>
            </a:r>
            <a:r>
              <a:rPr b="1" lang="en">
                <a:solidFill>
                  <a:srgbClr val="3B71CA"/>
                </a:solidFill>
              </a:rPr>
              <a:t>surgical procedures</a:t>
            </a:r>
            <a:r>
              <a:rPr lang="en"/>
              <a:t> in the treatment of MTB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Appraise the </a:t>
            </a:r>
            <a:r>
              <a:rPr b="1" lang="en"/>
              <a:t>evidence for </a:t>
            </a:r>
            <a:r>
              <a:rPr b="1" lang="en">
                <a:solidFill>
                  <a:srgbClr val="3B71CA"/>
                </a:solidFill>
              </a:rPr>
              <a:t>endobronchial valves</a:t>
            </a:r>
            <a:r>
              <a:rPr lang="en"/>
              <a:t> </a:t>
            </a:r>
            <a:endParaRPr/>
          </a:p>
        </p:txBody>
      </p:sp>
      <p:pic>
        <p:nvPicPr>
          <p:cNvPr id="756" name="Google Shape;756;p79"/>
          <p:cNvPicPr preferRelativeResize="0"/>
          <p:nvPr/>
        </p:nvPicPr>
        <p:blipFill rotWithShape="1">
          <a:blip r:embed="rId3">
            <a:alphaModFix/>
          </a:blip>
          <a:srcRect b="11684" l="12029" r="12029" t="11445"/>
          <a:stretch/>
        </p:blipFill>
        <p:spPr>
          <a:xfrm>
            <a:off x="7663589" y="76338"/>
            <a:ext cx="134092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8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Surgi-cillin for TB: </a:t>
            </a:r>
            <a:r>
              <a:rPr b="0" lang="en"/>
              <a:t>2019 ATS/CDC/ERS/IDSA</a:t>
            </a:r>
            <a:r>
              <a:rPr lang="en"/>
              <a:t>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1.5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762" name="Google Shape;762;p80"/>
          <p:cNvSpPr txBox="1"/>
          <p:nvPr>
            <p:ph idx="1" type="body"/>
          </p:nvPr>
        </p:nvSpPr>
        <p:spPr>
          <a:xfrm>
            <a:off x="729450" y="1393075"/>
            <a:ext cx="7688700" cy="31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For adults with</a:t>
            </a:r>
            <a:r>
              <a:rPr lang="en">
                <a:solidFill>
                  <a:srgbClr val="3B71CA"/>
                </a:solidFill>
              </a:rPr>
              <a:t> </a:t>
            </a:r>
            <a:r>
              <a:rPr b="1" lang="en">
                <a:solidFill>
                  <a:srgbClr val="3B71CA"/>
                </a:solidFill>
              </a:rPr>
              <a:t>MDR-TB</a:t>
            </a:r>
            <a:r>
              <a:rPr lang="en"/>
              <a:t> receiving antimicrobial therapy, they </a:t>
            </a:r>
            <a:r>
              <a:rPr b="1" lang="en"/>
              <a:t>suggest</a:t>
            </a:r>
            <a:r>
              <a:rPr lang="en"/>
              <a:t> </a:t>
            </a:r>
            <a:r>
              <a:rPr i="1" lang="en"/>
              <a:t>elective </a:t>
            </a:r>
            <a:r>
              <a:rPr b="1" lang="en">
                <a:solidFill>
                  <a:srgbClr val="DF382C"/>
                </a:solidFill>
              </a:rPr>
              <a:t>partial lung</a:t>
            </a:r>
            <a:r>
              <a:rPr lang="en"/>
              <a:t> </a:t>
            </a:r>
            <a:r>
              <a:rPr b="1" lang="en">
                <a:solidFill>
                  <a:srgbClr val="DF382C"/>
                </a:solidFill>
              </a:rPr>
              <a:t>resection</a:t>
            </a:r>
            <a:r>
              <a:rPr lang="en"/>
              <a:t> </a:t>
            </a:r>
            <a:r>
              <a:rPr lang="en"/>
              <a:t>(</a:t>
            </a:r>
            <a:r>
              <a:rPr b="1" lang="en"/>
              <a:t>lobectomy or wedge resection</a:t>
            </a:r>
            <a:r>
              <a:rPr lang="en"/>
              <a:t>) vs medical therapy alone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</a:t>
            </a:r>
            <a:r>
              <a:rPr lang="en"/>
              <a:t>onditional recommendation, very low certainty in the evidence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8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Surgi-cillin for TB: </a:t>
            </a:r>
            <a:r>
              <a:rPr b="0" lang="en"/>
              <a:t>2019 ATS/CDC/ERS/IDSA</a:t>
            </a:r>
            <a:r>
              <a:rPr lang="en"/>
              <a:t>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1.5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768" name="Google Shape;768;p81"/>
          <p:cNvSpPr txBox="1"/>
          <p:nvPr>
            <p:ph idx="1" type="body"/>
          </p:nvPr>
        </p:nvSpPr>
        <p:spPr>
          <a:xfrm>
            <a:off x="729450" y="1393075"/>
            <a:ext cx="7688700" cy="31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For adults with</a:t>
            </a:r>
            <a:r>
              <a:rPr lang="en">
                <a:solidFill>
                  <a:srgbClr val="3B71CA"/>
                </a:solidFill>
              </a:rPr>
              <a:t> </a:t>
            </a:r>
            <a:r>
              <a:rPr b="1" lang="en">
                <a:solidFill>
                  <a:srgbClr val="3B71CA"/>
                </a:solidFill>
              </a:rPr>
              <a:t>MDR-TB</a:t>
            </a:r>
            <a:r>
              <a:rPr lang="en"/>
              <a:t> receiving antimicrobial therapy, they </a:t>
            </a:r>
            <a:r>
              <a:rPr b="1" lang="en"/>
              <a:t>suggest</a:t>
            </a:r>
            <a:r>
              <a:rPr lang="en"/>
              <a:t> </a:t>
            </a:r>
            <a:r>
              <a:rPr i="1" lang="en"/>
              <a:t>elective </a:t>
            </a:r>
            <a:r>
              <a:rPr b="1" lang="en">
                <a:solidFill>
                  <a:srgbClr val="DF382C"/>
                </a:solidFill>
              </a:rPr>
              <a:t>partial lung</a:t>
            </a:r>
            <a:r>
              <a:rPr lang="en"/>
              <a:t> </a:t>
            </a:r>
            <a:r>
              <a:rPr b="1" lang="en">
                <a:solidFill>
                  <a:srgbClr val="DF382C"/>
                </a:solidFill>
              </a:rPr>
              <a:t>resection</a:t>
            </a:r>
            <a:r>
              <a:rPr lang="en"/>
              <a:t> (</a:t>
            </a:r>
            <a:r>
              <a:rPr b="1" lang="en"/>
              <a:t>lobectomy or wedge resection</a:t>
            </a:r>
            <a:r>
              <a:rPr lang="en"/>
              <a:t>) vs medical therapy alone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Conditional recommendation, very low certainty in the evidence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Difficult topic to do meta-analysis 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Partial lung resection had a </a:t>
            </a:r>
            <a:r>
              <a:rPr b="1" lang="en">
                <a:solidFill>
                  <a:srgbClr val="356635"/>
                </a:solidFill>
              </a:rPr>
              <a:t>higher probability of treatment success</a:t>
            </a:r>
            <a:r>
              <a:rPr lang="en"/>
              <a:t> (</a:t>
            </a:r>
            <a:r>
              <a:rPr b="1" lang="en"/>
              <a:t>aOR: 3.0</a:t>
            </a:r>
            <a:r>
              <a:rPr lang="en"/>
              <a:t>; 95% CI, 1.5–5.9), as opposed to treatment failure, relapse, or death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DF382C"/>
                </a:solidFill>
              </a:rPr>
              <a:t>Treatment success</a:t>
            </a:r>
            <a:r>
              <a:rPr lang="en"/>
              <a:t> in XDR-TB was </a:t>
            </a:r>
            <a:r>
              <a:rPr b="1" lang="en">
                <a:solidFill>
                  <a:srgbClr val="DF382C"/>
                </a:solidFill>
              </a:rPr>
              <a:t>lower in patients who had surgery</a:t>
            </a:r>
            <a:r>
              <a:rPr lang="en"/>
              <a:t> (</a:t>
            </a:r>
            <a:r>
              <a:rPr b="1" lang="en"/>
              <a:t>aOR: 0.4</a:t>
            </a:r>
            <a:r>
              <a:rPr lang="en"/>
              <a:t>; 95% CI, 0.2–0.9)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Committee believed partial lung resection would be of net benefit for patients with </a:t>
            </a:r>
            <a:r>
              <a:rPr b="1" lang="en">
                <a:solidFill>
                  <a:srgbClr val="3B71CA"/>
                </a:solidFill>
              </a:rPr>
              <a:t>strong risk of relapse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Similar to 2016 WHO guidelines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</a:t>
            </a:r>
            <a:r>
              <a:rPr lang="en"/>
              <a:t>Social &amp; Exposure History</a:t>
            </a:r>
            <a:endParaRPr/>
          </a:p>
        </p:txBody>
      </p:sp>
      <p:graphicFrame>
        <p:nvGraphicFramePr>
          <p:cNvPr id="127" name="Google Shape;127;p19"/>
          <p:cNvGraphicFramePr/>
          <p:nvPr/>
        </p:nvGraphicFramePr>
        <p:xfrm>
          <a:off x="581433" y="13537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{952611B6-CE2F-4E60-951F-8E5E76B41034}</a:tableStyleId>
              </a:tblPr>
              <a:tblGrid>
                <a:gridCol w="1245900"/>
                <a:gridCol w="6735250"/>
              </a:tblGrid>
              <a:tr h="790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Geographic &amp; Travel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patient lives in </a:t>
                      </a: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Ohio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with his daughter on many acres of land 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 denies recent foreign or domestic travel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Has never traveled to an endemic area for TB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Occupational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They are retired, but previously worked as a </a:t>
                      </a: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carpenter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(including woodworking)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88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Substance &amp; needles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They are a </a:t>
                      </a: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former heavy drinker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(6 pack a day)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Former</a:t>
                      </a: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2 ppd smoker since age 12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(quit recently due to cough)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drugs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unprofessional piercings or tattoos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2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Animals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farm animal exposures, bird/reptile exposures, or other animal exposure (aside from their </a:t>
                      </a: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pet dogs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)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0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Exposures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 u="sng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Never been in or worked in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: correctional facilities, homeless shelters, healthcare, group settings. 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known contacts with TB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Does work outside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(before he got sick), unclear if any soil exposures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8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Endobronchial valves</a:t>
            </a:r>
            <a:endParaRPr/>
          </a:p>
        </p:txBody>
      </p:sp>
      <p:sp>
        <p:nvSpPr>
          <p:cNvPr id="774" name="Google Shape;774;p82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Much like pneumothoraces, </a:t>
            </a:r>
            <a:r>
              <a:rPr b="1" lang="en"/>
              <a:t>surgical resection</a:t>
            </a:r>
            <a:r>
              <a:rPr lang="en"/>
              <a:t> has high rates of complications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There might be </a:t>
            </a:r>
            <a:r>
              <a:rPr b="1" lang="en">
                <a:solidFill>
                  <a:srgbClr val="3B71CA"/>
                </a:solidFill>
              </a:rPr>
              <a:t>another</a:t>
            </a:r>
            <a:r>
              <a:rPr b="1" lang="en">
                <a:solidFill>
                  <a:srgbClr val="3B71CA"/>
                </a:solidFill>
              </a:rPr>
              <a:t> answer</a:t>
            </a:r>
            <a:endParaRPr b="1">
              <a:solidFill>
                <a:srgbClr val="3B71CA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8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Endobronchial valves</a:t>
            </a:r>
            <a:endParaRPr/>
          </a:p>
        </p:txBody>
      </p:sp>
      <p:sp>
        <p:nvSpPr>
          <p:cNvPr id="780" name="Google Shape;780;p83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Much like pneumothoraces, </a:t>
            </a:r>
            <a:r>
              <a:rPr b="1" lang="en"/>
              <a:t>surgical resection </a:t>
            </a:r>
            <a:r>
              <a:rPr lang="en"/>
              <a:t>has high rates of complications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There might be another answer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Enter: </a:t>
            </a:r>
            <a:r>
              <a:rPr b="1" lang="en">
                <a:solidFill>
                  <a:srgbClr val="DF382C"/>
                </a:solidFill>
              </a:rPr>
              <a:t>Endobronchial valves</a:t>
            </a:r>
            <a:r>
              <a:rPr lang="en"/>
              <a:t>!</a:t>
            </a:r>
            <a:endParaRPr/>
          </a:p>
        </p:txBody>
      </p:sp>
      <p:pic>
        <p:nvPicPr>
          <p:cNvPr id="781" name="Google Shape;78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265225"/>
            <a:ext cx="3405726" cy="259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83"/>
          <p:cNvPicPr preferRelativeResize="0"/>
          <p:nvPr/>
        </p:nvPicPr>
        <p:blipFill rotWithShape="1">
          <a:blip r:embed="rId4">
            <a:alphaModFix/>
          </a:blip>
          <a:srcRect b="16045" l="40417" r="3673" t="16079"/>
          <a:stretch/>
        </p:blipFill>
        <p:spPr>
          <a:xfrm>
            <a:off x="4884775" y="1906375"/>
            <a:ext cx="3630399" cy="306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8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Endobronchial valves (EbV)</a:t>
            </a:r>
            <a:endParaRPr/>
          </a:p>
        </p:txBody>
      </p:sp>
      <p:sp>
        <p:nvSpPr>
          <p:cNvPr id="788" name="Google Shape;788;p84"/>
          <p:cNvSpPr txBox="1"/>
          <p:nvPr>
            <p:ph idx="1" type="body"/>
          </p:nvPr>
        </p:nvSpPr>
        <p:spPr>
          <a:xfrm>
            <a:off x="729450" y="1393075"/>
            <a:ext cx="52365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First reports (that I could find) were in 2016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But they had been used in Russia for longer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Placed by interventional pulmonology during bronchoscopy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easily be removed if needed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Works by collapsing the cavity</a:t>
            </a:r>
            <a:endParaRPr/>
          </a:p>
        </p:txBody>
      </p:sp>
      <p:sp>
        <p:nvSpPr>
          <p:cNvPr id="789" name="Google Shape;789;p84"/>
          <p:cNvSpPr/>
          <p:nvPr/>
        </p:nvSpPr>
        <p:spPr>
          <a:xfrm>
            <a:off x="6040650" y="1393075"/>
            <a:ext cx="2788500" cy="14703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History of TB treatment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b="1" lang="en" sz="13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Before times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: Nothing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b="1" lang="en" sz="13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Around 1900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: Artificial pneumothorax 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b="1" lang="en" sz="13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1940-60s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: antimycobacterials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b="1" lang="en" sz="13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: Endobronchial valves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0614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8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Levin et al (2016)</a:t>
            </a:r>
            <a:r>
              <a:rPr baseline="30000" lang="en"/>
              <a:t> 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1.6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800" name="Google Shape;800;p86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First RCT, based out of Russia (n=102) with MRD-TB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Only side effect was cough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Within </a:t>
            </a:r>
            <a:r>
              <a:rPr b="1" lang="en"/>
              <a:t>first 3 months</a:t>
            </a:r>
            <a:r>
              <a:rPr lang="en"/>
              <a:t> of study, 47 patients in the </a:t>
            </a:r>
            <a:r>
              <a:rPr b="1" lang="en">
                <a:solidFill>
                  <a:srgbClr val="DF382C"/>
                </a:solidFill>
              </a:rPr>
              <a:t>intervention group cleared their cultures</a:t>
            </a:r>
            <a:r>
              <a:rPr lang="en"/>
              <a:t> (</a:t>
            </a:r>
            <a:r>
              <a:rPr b="1" lang="en">
                <a:solidFill>
                  <a:srgbClr val="DF382C"/>
                </a:solidFill>
              </a:rPr>
              <a:t>96%</a:t>
            </a:r>
            <a:r>
              <a:rPr lang="en"/>
              <a:t>), compared to 20 (</a:t>
            </a:r>
            <a:r>
              <a:rPr b="1" lang="en">
                <a:solidFill>
                  <a:srgbClr val="3B71CA"/>
                </a:solidFill>
              </a:rPr>
              <a:t>38%</a:t>
            </a:r>
            <a:r>
              <a:rPr lang="en"/>
              <a:t>) of controls (</a:t>
            </a:r>
            <a:r>
              <a:rPr b="1" lang="en">
                <a:solidFill>
                  <a:srgbClr val="3B71CA"/>
                </a:solidFill>
              </a:rPr>
              <a:t>p&lt;0.0001</a:t>
            </a:r>
            <a:r>
              <a:rPr lang="en"/>
              <a:t>)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8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Levin et al (2016)</a:t>
            </a:r>
            <a:r>
              <a:rPr baseline="30000" lang="en"/>
              <a:t> 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1.6</a:t>
            </a:r>
            <a:r>
              <a:rPr baseline="30000" lang="en"/>
              <a:t>]</a:t>
            </a:r>
            <a:endParaRPr/>
          </a:p>
        </p:txBody>
      </p:sp>
      <p:pic>
        <p:nvPicPr>
          <p:cNvPr id="806" name="Google Shape;806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188" y="1230725"/>
            <a:ext cx="4585622" cy="36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87"/>
          <p:cNvSpPr/>
          <p:nvPr/>
        </p:nvSpPr>
        <p:spPr>
          <a:xfrm>
            <a:off x="6864800" y="4427575"/>
            <a:ext cx="1832400" cy="3870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CV = cavity closure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Levin et al (2016)</a:t>
            </a:r>
            <a:r>
              <a:rPr baseline="30000" lang="en"/>
              <a:t> 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1.6</a:t>
            </a:r>
            <a:r>
              <a:rPr baseline="30000" lang="en"/>
              <a:t>]</a:t>
            </a:r>
            <a:endParaRPr/>
          </a:p>
        </p:txBody>
      </p:sp>
      <p:pic>
        <p:nvPicPr>
          <p:cNvPr id="813" name="Google Shape;813;p88"/>
          <p:cNvPicPr preferRelativeResize="0"/>
          <p:nvPr/>
        </p:nvPicPr>
        <p:blipFill rotWithShape="1">
          <a:blip r:embed="rId4">
            <a:alphaModFix/>
          </a:blip>
          <a:srcRect b="0" l="7997" r="5825" t="4625"/>
          <a:stretch/>
        </p:blipFill>
        <p:spPr>
          <a:xfrm>
            <a:off x="882588" y="1502700"/>
            <a:ext cx="7378826" cy="267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8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et al (2022)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1.7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819" name="Google Shape;819;p89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Case series of </a:t>
            </a:r>
            <a:r>
              <a:rPr b="1" lang="en"/>
              <a:t>35 patients </a:t>
            </a:r>
            <a:r>
              <a:rPr lang="en"/>
              <a:t>with MDR-TB in China who </a:t>
            </a:r>
            <a:r>
              <a:rPr lang="en"/>
              <a:t>received</a:t>
            </a:r>
            <a:r>
              <a:rPr lang="en"/>
              <a:t> EbV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9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et al (2022)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1.7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825" name="Google Shape;825;p90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Case series of 35 patients with MDR-TB in China who received EbV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C4C64"/>
                </a:solidFill>
              </a:rPr>
              <a:t>100% cleared sputum</a:t>
            </a:r>
            <a:r>
              <a:rPr lang="en"/>
              <a:t> cultures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Cavity </a:t>
            </a:r>
            <a:r>
              <a:rPr b="1" lang="en">
                <a:solidFill>
                  <a:srgbClr val="3B71CA"/>
                </a:solidFill>
              </a:rPr>
              <a:t>closure rate was 68.8%</a:t>
            </a:r>
            <a:endParaRPr b="1">
              <a:solidFill>
                <a:srgbClr val="3B71CA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91"/>
          <p:cNvPicPr preferRelativeResize="0"/>
          <p:nvPr/>
        </p:nvPicPr>
        <p:blipFill rotWithShape="1">
          <a:blip r:embed="rId3">
            <a:alphaModFix/>
          </a:blip>
          <a:srcRect b="6093" l="51250" r="2108" t="11452"/>
          <a:stretch/>
        </p:blipFill>
        <p:spPr>
          <a:xfrm>
            <a:off x="4872925" y="1527600"/>
            <a:ext cx="3947351" cy="34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9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et al (2022)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1.7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832" name="Google Shape;832;p91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Case series of 35 patients with MDR-TB in China who received EbV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100% cleared sputum</a:t>
            </a:r>
            <a:r>
              <a:rPr lang="en"/>
              <a:t> cultures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Cavity closure rate was </a:t>
            </a:r>
            <a:r>
              <a:rPr b="1" lang="en"/>
              <a:t>68.8%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Strong association between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</a:t>
            </a:r>
            <a:r>
              <a:rPr lang="en"/>
              <a:t>avity closure –and–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Clearance of sputum cultures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33" name="Google Shape;133;p20"/>
          <p:cNvSpPr txBox="1"/>
          <p:nvPr>
            <p:ph idx="1" type="body"/>
          </p:nvPr>
        </p:nvSpPr>
        <p:spPr>
          <a:xfrm>
            <a:off x="729450" y="1393075"/>
            <a:ext cx="486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74 y/o M</a:t>
            </a:r>
            <a:r>
              <a:rPr lang="en"/>
              <a:t> with PMH including DM, heavy smoking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Usual state of health until 2 months ago, when was admitted for </a:t>
            </a:r>
            <a:r>
              <a:rPr b="1" lang="en"/>
              <a:t>femur fracture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month ago, </a:t>
            </a:r>
            <a:r>
              <a:rPr b="1" lang="en"/>
              <a:t>worsening of his chronic </a:t>
            </a:r>
            <a:r>
              <a:rPr b="1" lang="en">
                <a:solidFill>
                  <a:srgbClr val="DF382C"/>
                </a:solidFill>
              </a:rPr>
              <a:t>cough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0C622E"/>
                </a:solidFill>
              </a:rPr>
              <a:t>No dyspnea</a:t>
            </a:r>
            <a:r>
              <a:rPr lang="en"/>
              <a:t>, </a:t>
            </a:r>
            <a:r>
              <a:rPr b="1" lang="en">
                <a:solidFill>
                  <a:srgbClr val="DF382C"/>
                </a:solidFill>
              </a:rPr>
              <a:t>faint hemoptysis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Cough got bad enough that finally sought medical care</a:t>
            </a:r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3500100" y="3696400"/>
            <a:ext cx="2147400" cy="7707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DDx?</a:t>
            </a:r>
            <a:endParaRPr b="1" sz="19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" name="Google Shape;135;p20"/>
          <p:cNvSpPr/>
          <p:nvPr/>
        </p:nvSpPr>
        <p:spPr>
          <a:xfrm>
            <a:off x="5670450" y="1393075"/>
            <a:ext cx="3224400" cy="1752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Social / exposures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Rural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Ohio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Former carpenter, including w/ wood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Former heavy EtOH &amp; smoke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Only animal is dogs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TB exposures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Hobbies: outdoors stuff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9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93"/>
          <p:cNvSpPr txBox="1"/>
          <p:nvPr>
            <p:ph type="title"/>
          </p:nvPr>
        </p:nvSpPr>
        <p:spPr>
          <a:xfrm>
            <a:off x="729450" y="632850"/>
            <a:ext cx="531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  <p:sp>
        <p:nvSpPr>
          <p:cNvPr id="843" name="Google Shape;843;p93"/>
          <p:cNvSpPr txBox="1"/>
          <p:nvPr>
            <p:ph idx="1" type="body"/>
          </p:nvPr>
        </p:nvSpPr>
        <p:spPr>
          <a:xfrm>
            <a:off x="729450" y="1393075"/>
            <a:ext cx="7927800" cy="32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Treatment for pulmonary TB carries a </a:t>
            </a:r>
            <a:r>
              <a:rPr b="1" lang="en">
                <a:solidFill>
                  <a:srgbClr val="DF382C"/>
                </a:solidFill>
              </a:rPr>
              <a:t>heavy pill </a:t>
            </a:r>
            <a:r>
              <a:rPr b="1" lang="en">
                <a:solidFill>
                  <a:srgbClr val="DF382C"/>
                </a:solidFill>
              </a:rPr>
              <a:t>burden</a:t>
            </a:r>
            <a:r>
              <a:rPr lang="en"/>
              <a:t>, which may </a:t>
            </a:r>
            <a:r>
              <a:rPr b="1" lang="en"/>
              <a:t>influence compliance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Rifampin, isoniazid, pyrazinamide, &amp; ethambutol</a:t>
            </a:r>
            <a:r>
              <a:rPr lang="en"/>
              <a:t> (2HRZE/4-7HR aka </a:t>
            </a:r>
            <a:r>
              <a:rPr b="1" lang="en">
                <a:solidFill>
                  <a:srgbClr val="3B71CA"/>
                </a:solidFill>
              </a:rPr>
              <a:t>“RIPE”</a:t>
            </a:r>
            <a:r>
              <a:rPr lang="en"/>
              <a:t>) has been the mainstay for pulmonary TB </a:t>
            </a:r>
            <a:r>
              <a:rPr b="1" lang="en">
                <a:solidFill>
                  <a:srgbClr val="896110"/>
                </a:solidFill>
              </a:rPr>
              <a:t>since the 1960s</a:t>
            </a:r>
            <a:endParaRPr b="1">
              <a:solidFill>
                <a:srgbClr val="896110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Historically, treatment was extended from </a:t>
            </a:r>
            <a:r>
              <a:rPr lang="en">
                <a:solidFill>
                  <a:srgbClr val="896110"/>
                </a:solidFill>
              </a:rPr>
              <a:t>6 → 9 months</a:t>
            </a:r>
            <a:r>
              <a:rPr lang="en"/>
              <a:t> in the case of </a:t>
            </a:r>
            <a:r>
              <a:rPr b="1" lang="en">
                <a:solidFill>
                  <a:srgbClr val="3B71CA"/>
                </a:solidFill>
              </a:rPr>
              <a:t>severe/cavitary disease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u="sng">
                <a:solidFill>
                  <a:srgbClr val="356635"/>
                </a:solidFill>
              </a:rPr>
              <a:t>Drug susceptible TB</a:t>
            </a:r>
            <a:r>
              <a:rPr b="1" lang="en"/>
              <a:t>:</a:t>
            </a:r>
            <a:r>
              <a:rPr lang="en"/>
              <a:t> </a:t>
            </a:r>
            <a:r>
              <a:rPr lang="en"/>
              <a:t>Newer evidence suggests that a shorter</a:t>
            </a:r>
            <a:r>
              <a:rPr lang="en"/>
              <a:t>, </a:t>
            </a:r>
            <a:r>
              <a:rPr b="1" lang="en">
                <a:solidFill>
                  <a:srgbClr val="DF382C"/>
                </a:solidFill>
              </a:rPr>
              <a:t>4 month</a:t>
            </a:r>
            <a:r>
              <a:rPr lang="en"/>
              <a:t>,</a:t>
            </a:r>
            <a:r>
              <a:rPr lang="en"/>
              <a:t> course of </a:t>
            </a:r>
            <a:r>
              <a:rPr b="1" lang="en">
                <a:solidFill>
                  <a:srgbClr val="3B71CA"/>
                </a:solidFill>
              </a:rPr>
              <a:t>INH</a:t>
            </a:r>
            <a:r>
              <a:rPr b="1" lang="en"/>
              <a:t>/</a:t>
            </a:r>
            <a:r>
              <a:rPr b="1" lang="en">
                <a:solidFill>
                  <a:srgbClr val="3B71CA"/>
                </a:solidFill>
              </a:rPr>
              <a:t>r</a:t>
            </a:r>
            <a:r>
              <a:rPr b="1" lang="en">
                <a:solidFill>
                  <a:srgbClr val="3B71CA"/>
                </a:solidFill>
              </a:rPr>
              <a:t>ifapentine</a:t>
            </a:r>
            <a:r>
              <a:rPr b="1" lang="en"/>
              <a:t>/</a:t>
            </a:r>
            <a:r>
              <a:rPr b="1" lang="en">
                <a:solidFill>
                  <a:srgbClr val="3B71CA"/>
                </a:solidFill>
              </a:rPr>
              <a:t>PZA</a:t>
            </a:r>
            <a:r>
              <a:rPr b="1" lang="en"/>
              <a:t>/</a:t>
            </a:r>
            <a:r>
              <a:rPr b="1" lang="en">
                <a:solidFill>
                  <a:srgbClr val="3B71CA"/>
                </a:solidFill>
              </a:rPr>
              <a:t>moxi</a:t>
            </a:r>
            <a:r>
              <a:rPr lang="en"/>
              <a:t> (</a:t>
            </a:r>
            <a:r>
              <a:rPr b="1" lang="en">
                <a:solidFill>
                  <a:srgbClr val="DF382C"/>
                </a:solidFill>
              </a:rPr>
              <a:t>2HPZM / 2HPM</a:t>
            </a:r>
            <a:r>
              <a:rPr lang="en"/>
              <a:t>) may be appropriate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Regardless of</a:t>
            </a:r>
            <a:r>
              <a:rPr lang="en"/>
              <a:t> </a:t>
            </a:r>
            <a:r>
              <a:rPr b="1" lang="en"/>
              <a:t>smear grade</a:t>
            </a:r>
            <a:r>
              <a:rPr lang="en"/>
              <a:t>, </a:t>
            </a:r>
            <a:r>
              <a:rPr b="1" lang="en"/>
              <a:t>cavitation</a:t>
            </a:r>
            <a:r>
              <a:rPr lang="en"/>
              <a:t>, or radiographic extent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Conditional recommendation, moderate certainty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u="sng">
                <a:solidFill>
                  <a:srgbClr val="356635"/>
                </a:solidFill>
              </a:rPr>
              <a:t>MDR TB</a:t>
            </a:r>
            <a:r>
              <a:rPr b="1" lang="en"/>
              <a:t>:</a:t>
            </a:r>
            <a:r>
              <a:rPr lang="en"/>
              <a:t> </a:t>
            </a:r>
            <a:r>
              <a:rPr b="1" lang="en"/>
              <a:t>6 months</a:t>
            </a:r>
            <a:r>
              <a:rPr b="1" lang="en">
                <a:solidFill>
                  <a:srgbClr val="DF382C"/>
                </a:solidFill>
              </a:rPr>
              <a:t> BPaL(M)</a:t>
            </a:r>
            <a:r>
              <a:rPr lang="en"/>
              <a:t> </a:t>
            </a:r>
            <a:r>
              <a:rPr lang="en"/>
              <a:t>preferred</a:t>
            </a:r>
            <a:r>
              <a:rPr lang="en"/>
              <a:t> over 15+ months standard of care </a:t>
            </a:r>
            <a:endParaRPr sz="1100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Strong recommendation</a:t>
            </a:r>
            <a:r>
              <a:rPr lang="en" sz="1100"/>
              <a:t>, very low certainty</a:t>
            </a:r>
            <a:endParaRPr sz="11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Elective </a:t>
            </a:r>
            <a:r>
              <a:rPr b="1" lang="en">
                <a:solidFill>
                  <a:srgbClr val="3B71CA"/>
                </a:solidFill>
              </a:rPr>
              <a:t>partial lung resection</a:t>
            </a:r>
            <a:r>
              <a:rPr lang="en"/>
              <a:t> should be considered in </a:t>
            </a:r>
            <a:r>
              <a:rPr b="1" lang="en">
                <a:solidFill>
                  <a:srgbClr val="356635"/>
                </a:solidFill>
              </a:rPr>
              <a:t>MDR-TB</a:t>
            </a:r>
            <a:r>
              <a:rPr lang="en"/>
              <a:t> with </a:t>
            </a:r>
            <a:r>
              <a:rPr b="1" lang="en"/>
              <a:t>strong risk of relapse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Endobronchial valves</a:t>
            </a:r>
            <a:r>
              <a:rPr lang="en"/>
              <a:t> may provide a non-invasive, safer way to </a:t>
            </a:r>
            <a:r>
              <a:rPr lang="en"/>
              <a:t>achieve</a:t>
            </a:r>
            <a:r>
              <a:rPr lang="en"/>
              <a:t> the same aims (almost no data though)</a:t>
            </a:r>
            <a:endParaRPr/>
          </a:p>
        </p:txBody>
      </p:sp>
      <p:sp>
        <p:nvSpPr>
          <p:cNvPr id="844" name="Google Shape;844;p93"/>
          <p:cNvSpPr txBox="1"/>
          <p:nvPr/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Slides available on </a:t>
            </a:r>
            <a:r>
              <a:rPr lang="en" sz="1200" u="sng">
                <a:solidFill>
                  <a:srgbClr val="1C3678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hunterratliff1.com/talk/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; Citations available via QR code or via the  “citations” button on the website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45" name="Google Shape;845;p93"/>
          <p:cNvPicPr preferRelativeResize="0"/>
          <p:nvPr/>
        </p:nvPicPr>
        <p:blipFill rotWithShape="1">
          <a:blip r:embed="rId4">
            <a:alphaModFix/>
          </a:blip>
          <a:srcRect b="11684" l="12029" r="12029" t="11445"/>
          <a:stretch/>
        </p:blipFill>
        <p:spPr>
          <a:xfrm>
            <a:off x="7663589" y="76338"/>
            <a:ext cx="134092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9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Raleway Light"/>
                <a:ea typeface="Raleway Light"/>
                <a:cs typeface="Raleway Light"/>
                <a:sym typeface="Raleway Light"/>
              </a:rPr>
              <a:t>T</a:t>
            </a:r>
            <a:r>
              <a:rPr b="0" lang="en" sz="3000">
                <a:latin typeface="Raleway Light"/>
                <a:ea typeface="Raleway Light"/>
                <a:cs typeface="Raleway Light"/>
                <a:sym typeface="Raleway Light"/>
              </a:rPr>
              <a:t>ime permitting, but it’s short</a:t>
            </a:r>
            <a:endParaRPr b="0" sz="3000"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856" name="Google Shape;856;p95"/>
          <p:cNvSpPr txBox="1"/>
          <p:nvPr>
            <p:ph idx="1" type="body"/>
          </p:nvPr>
        </p:nvSpPr>
        <p:spPr>
          <a:xfrm>
            <a:off x="729450" y="1393075"/>
            <a:ext cx="7688700" cy="28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57 y/o M</a:t>
            </a:r>
            <a:r>
              <a:rPr lang="en"/>
              <a:t> with PMH including left knee MRSA PJI, recent RLE osteomyelitis, ESRD on PD presents to clinic for </a:t>
            </a:r>
            <a:r>
              <a:rPr b="1" lang="en">
                <a:solidFill>
                  <a:srgbClr val="DF382C"/>
                </a:solidFill>
              </a:rPr>
              <a:t>TB evaluation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year ago, his left TKA has </a:t>
            </a:r>
            <a:r>
              <a:rPr b="1" lang="en">
                <a:solidFill>
                  <a:srgbClr val="3B71CA"/>
                </a:solidFill>
              </a:rPr>
              <a:t>MRSA PJI</a:t>
            </a:r>
            <a:r>
              <a:rPr lang="en"/>
              <a:t> 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n" sz="1200"/>
              <a:t>Dapto/</a:t>
            </a:r>
            <a:r>
              <a:rPr b="1" lang="en" sz="1200">
                <a:solidFill>
                  <a:srgbClr val="DF382C"/>
                </a:solidFill>
              </a:rPr>
              <a:t>RIF</a:t>
            </a:r>
            <a:r>
              <a:rPr lang="en" sz="1200"/>
              <a:t> → </a:t>
            </a:r>
            <a:r>
              <a:rPr b="1" lang="en" sz="1200"/>
              <a:t>doxy suppression</a:t>
            </a:r>
            <a:endParaRPr b="1" sz="12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 months ago, had </a:t>
            </a:r>
            <a:r>
              <a:rPr b="1" lang="en">
                <a:solidFill>
                  <a:srgbClr val="3B71CA"/>
                </a:solidFill>
              </a:rPr>
              <a:t>osteomyelitis</a:t>
            </a:r>
            <a:r>
              <a:rPr lang="en"/>
              <a:t> of right first toe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2 weeks </a:t>
            </a:r>
            <a:r>
              <a:rPr b="1" lang="en" sz="1200"/>
              <a:t>dapto/Zosyn</a:t>
            </a:r>
            <a:r>
              <a:rPr lang="en" sz="1200"/>
              <a:t> → 4 weeks </a:t>
            </a:r>
            <a:r>
              <a:rPr b="1" lang="en" sz="1200">
                <a:solidFill>
                  <a:srgbClr val="DF382C"/>
                </a:solidFill>
              </a:rPr>
              <a:t>Zyvox </a:t>
            </a:r>
            <a:r>
              <a:rPr lang="en" sz="1200"/>
              <a:t>&amp; </a:t>
            </a:r>
            <a:r>
              <a:rPr b="1" lang="en" sz="1200">
                <a:solidFill>
                  <a:srgbClr val="DF382C"/>
                </a:solidFill>
              </a:rPr>
              <a:t>moxifloxacin </a:t>
            </a:r>
            <a:r>
              <a:rPr lang="en" sz="1200"/>
              <a:t>(avoid OPAT in case needs HD in future)</a:t>
            </a:r>
            <a:endParaRPr sz="12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9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862" name="Google Shape;862;p96"/>
          <p:cNvSpPr txBox="1"/>
          <p:nvPr>
            <p:ph idx="1" type="body"/>
          </p:nvPr>
        </p:nvSpPr>
        <p:spPr>
          <a:xfrm>
            <a:off x="729450" y="1393075"/>
            <a:ext cx="7688700" cy="28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57 y/o M</a:t>
            </a:r>
            <a:r>
              <a:rPr lang="en"/>
              <a:t> with PMH including left knee MRSA PJI, recent RLE osteomyelitis, ESRD on PD presents to clinic for </a:t>
            </a:r>
            <a:r>
              <a:rPr b="1" lang="en">
                <a:solidFill>
                  <a:srgbClr val="DF382C"/>
                </a:solidFill>
              </a:rPr>
              <a:t>TB evaluation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year ago, his left TKA has </a:t>
            </a:r>
            <a:r>
              <a:rPr b="1" lang="en">
                <a:solidFill>
                  <a:srgbClr val="3B71CA"/>
                </a:solidFill>
              </a:rPr>
              <a:t>MRSA PJI</a:t>
            </a:r>
            <a:r>
              <a:rPr lang="en"/>
              <a:t> 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n" sz="1200"/>
              <a:t>Dapto/</a:t>
            </a:r>
            <a:r>
              <a:rPr b="1" lang="en" sz="1200">
                <a:solidFill>
                  <a:srgbClr val="DF382C"/>
                </a:solidFill>
              </a:rPr>
              <a:t>RIF</a:t>
            </a:r>
            <a:r>
              <a:rPr lang="en" sz="1200"/>
              <a:t> → </a:t>
            </a:r>
            <a:r>
              <a:rPr b="1" lang="en" sz="1200"/>
              <a:t>doxy suppression</a:t>
            </a:r>
            <a:endParaRPr b="1" sz="12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 months ago, had </a:t>
            </a:r>
            <a:r>
              <a:rPr b="1" lang="en">
                <a:solidFill>
                  <a:srgbClr val="3B71CA"/>
                </a:solidFill>
              </a:rPr>
              <a:t>osteomyelitis</a:t>
            </a:r>
            <a:r>
              <a:rPr lang="en"/>
              <a:t> of right first toe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2 weeks </a:t>
            </a:r>
            <a:r>
              <a:rPr b="1" lang="en" sz="1200"/>
              <a:t>dapto/Zosyn</a:t>
            </a:r>
            <a:r>
              <a:rPr lang="en" sz="1200"/>
              <a:t> → 4 weeks </a:t>
            </a:r>
            <a:r>
              <a:rPr b="1" lang="en" sz="1200">
                <a:solidFill>
                  <a:srgbClr val="DF382C"/>
                </a:solidFill>
              </a:rPr>
              <a:t>Zyvox </a:t>
            </a:r>
            <a:r>
              <a:rPr lang="en" sz="1200"/>
              <a:t>&amp; </a:t>
            </a:r>
            <a:r>
              <a:rPr b="1" lang="en" sz="1200">
                <a:solidFill>
                  <a:srgbClr val="DF382C"/>
                </a:solidFill>
              </a:rPr>
              <a:t>moxifloxacin </a:t>
            </a:r>
            <a:r>
              <a:rPr lang="en" sz="1200"/>
              <a:t>(avoid OPAT in case needs HD in future)</a:t>
            </a:r>
            <a:endParaRPr sz="12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During malignancy workup (for </a:t>
            </a:r>
            <a:r>
              <a:rPr b="1" lang="en"/>
              <a:t>cough &amp; weight loss</a:t>
            </a:r>
            <a:r>
              <a:rPr lang="en"/>
              <a:t>), found to have </a:t>
            </a:r>
            <a:r>
              <a:rPr b="1" lang="en">
                <a:solidFill>
                  <a:srgbClr val="DF382C"/>
                </a:solidFill>
              </a:rPr>
              <a:t>cavitary nodule</a:t>
            </a:r>
            <a:endParaRPr b="1">
              <a:solidFill>
                <a:srgbClr val="DF382C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External records from </a:t>
            </a:r>
            <a:r>
              <a:rPr b="1" lang="en" sz="1200">
                <a:solidFill>
                  <a:srgbClr val="DF382C"/>
                </a:solidFill>
              </a:rPr>
              <a:t>15 months ago</a:t>
            </a:r>
            <a:r>
              <a:rPr lang="en" sz="1200"/>
              <a:t> showed </a:t>
            </a:r>
            <a:r>
              <a:rPr b="1" lang="en" sz="1200"/>
              <a:t>lesion in same area</a:t>
            </a:r>
            <a:r>
              <a:rPr lang="en" sz="1200"/>
              <a:t>, slightly increased in size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n" sz="1200">
                <a:solidFill>
                  <a:srgbClr val="DF382C"/>
                </a:solidFill>
              </a:rPr>
              <a:t>PPD 19mm</a:t>
            </a:r>
            <a:r>
              <a:rPr lang="en" sz="1200"/>
              <a:t> </a:t>
            </a:r>
            <a:endParaRPr sz="12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9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Not real</a:t>
            </a:r>
            <a:endParaRPr/>
          </a:p>
        </p:txBody>
      </p:sp>
      <p:sp>
        <p:nvSpPr>
          <p:cNvPr id="868" name="Google Shape;868;p97"/>
          <p:cNvSpPr txBox="1"/>
          <p:nvPr>
            <p:ph idx="1" type="body"/>
          </p:nvPr>
        </p:nvSpPr>
        <p:spPr>
          <a:xfrm>
            <a:off x="729450" y="1393075"/>
            <a:ext cx="7688700" cy="28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57 y/o M</a:t>
            </a:r>
            <a:r>
              <a:rPr lang="en"/>
              <a:t> with PMH including left knee MRSA PJI, recent RLE osteomyelitis, ESRD on PD presents to clinic for </a:t>
            </a:r>
            <a:r>
              <a:rPr b="1" lang="en">
                <a:solidFill>
                  <a:srgbClr val="DF382C"/>
                </a:solidFill>
              </a:rPr>
              <a:t>TB evaluation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year ago, his left TKA has </a:t>
            </a:r>
            <a:r>
              <a:rPr b="1" lang="en">
                <a:solidFill>
                  <a:srgbClr val="3B71CA"/>
                </a:solidFill>
              </a:rPr>
              <a:t>MRSA PJI</a:t>
            </a:r>
            <a:r>
              <a:rPr lang="en"/>
              <a:t> 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n" sz="1200"/>
              <a:t>Dapto/</a:t>
            </a:r>
            <a:r>
              <a:rPr b="1" lang="en" sz="1200">
                <a:solidFill>
                  <a:srgbClr val="DF382C"/>
                </a:solidFill>
              </a:rPr>
              <a:t>RIF</a:t>
            </a:r>
            <a:r>
              <a:rPr lang="en" sz="1200"/>
              <a:t> → </a:t>
            </a:r>
            <a:r>
              <a:rPr b="1" lang="en" sz="1200"/>
              <a:t>doxy suppression</a:t>
            </a:r>
            <a:endParaRPr b="1" sz="12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 months ago, had </a:t>
            </a:r>
            <a:r>
              <a:rPr b="1" lang="en">
                <a:solidFill>
                  <a:srgbClr val="3B71CA"/>
                </a:solidFill>
              </a:rPr>
              <a:t>osteomyelitis</a:t>
            </a:r>
            <a:r>
              <a:rPr lang="en"/>
              <a:t> of right first toe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2 weeks </a:t>
            </a:r>
            <a:r>
              <a:rPr b="1" lang="en" sz="1200"/>
              <a:t>dapto/Zosyn</a:t>
            </a:r>
            <a:r>
              <a:rPr lang="en" sz="1200"/>
              <a:t> → 4 weeks </a:t>
            </a:r>
            <a:r>
              <a:rPr b="1" lang="en" sz="1200">
                <a:solidFill>
                  <a:srgbClr val="DF382C"/>
                </a:solidFill>
              </a:rPr>
              <a:t>Zyvox </a:t>
            </a:r>
            <a:r>
              <a:rPr lang="en" sz="1200"/>
              <a:t>&amp; </a:t>
            </a:r>
            <a:r>
              <a:rPr b="1" lang="en" sz="1200">
                <a:solidFill>
                  <a:srgbClr val="DF382C"/>
                </a:solidFill>
              </a:rPr>
              <a:t>moxifloxacin </a:t>
            </a:r>
            <a:r>
              <a:rPr lang="en" sz="1200"/>
              <a:t>(avoid OPAT in case needs HD in future)</a:t>
            </a:r>
            <a:endParaRPr sz="12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During malignancy workup (for </a:t>
            </a:r>
            <a:r>
              <a:rPr b="1" lang="en"/>
              <a:t>cough &amp; weight loss</a:t>
            </a:r>
            <a:r>
              <a:rPr lang="en"/>
              <a:t>), found to have </a:t>
            </a:r>
            <a:r>
              <a:rPr b="1" lang="en">
                <a:solidFill>
                  <a:srgbClr val="DF382C"/>
                </a:solidFill>
              </a:rPr>
              <a:t>cavitary nodule</a:t>
            </a:r>
            <a:endParaRPr b="1">
              <a:solidFill>
                <a:srgbClr val="DF382C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External records from </a:t>
            </a:r>
            <a:r>
              <a:rPr b="1" lang="en" sz="1200">
                <a:solidFill>
                  <a:srgbClr val="DF382C"/>
                </a:solidFill>
              </a:rPr>
              <a:t>15 months ago</a:t>
            </a:r>
            <a:r>
              <a:rPr lang="en" sz="1200"/>
              <a:t> showed </a:t>
            </a:r>
            <a:r>
              <a:rPr b="1" lang="en" sz="1200"/>
              <a:t>lesion in same area</a:t>
            </a:r>
            <a:r>
              <a:rPr lang="en" sz="1200"/>
              <a:t>, slightly increased in size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n" sz="1200">
                <a:solidFill>
                  <a:srgbClr val="DF382C"/>
                </a:solidFill>
              </a:rPr>
              <a:t>PPD 19mm</a:t>
            </a:r>
            <a:r>
              <a:rPr lang="en" sz="1200"/>
              <a:t> </a:t>
            </a:r>
            <a:endParaRPr sz="1200"/>
          </a:p>
        </p:txBody>
      </p:sp>
      <p:sp>
        <p:nvSpPr>
          <p:cNvPr id="869" name="Google Shape;869;p97"/>
          <p:cNvSpPr/>
          <p:nvPr/>
        </p:nvSpPr>
        <p:spPr>
          <a:xfrm>
            <a:off x="6214900" y="4011525"/>
            <a:ext cx="1832400" cy="862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Note 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This 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scenario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might cause pre-XDR TB. Zyvox resistance is rare</a:t>
            </a:r>
            <a:endParaRPr sz="11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0" name="Google Shape;870;p97"/>
          <p:cNvSpPr/>
          <p:nvPr/>
        </p:nvSpPr>
        <p:spPr>
          <a:xfrm>
            <a:off x="1096700" y="4011525"/>
            <a:ext cx="1832400" cy="691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Not a real case</a:t>
            </a:r>
            <a:r>
              <a:rPr lang="en" sz="15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(at least yet)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1" name="Google Shape;871;p97"/>
          <p:cNvSpPr/>
          <p:nvPr/>
        </p:nvSpPr>
        <p:spPr>
          <a:xfrm>
            <a:off x="3184650" y="4011525"/>
            <a:ext cx="2774700" cy="9300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Takeaway</a:t>
            </a:r>
            <a:endParaRPr sz="15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Ask about TB risk factors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Only treat TB when you </a:t>
            </a:r>
            <a:r>
              <a:rPr i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are intending to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treat TB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025" y="2571750"/>
            <a:ext cx="4346149" cy="217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300"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" sz="1300">
                <a:solidFill>
                  <a:srgbClr val="2D6987"/>
                </a:solidFill>
                <a:latin typeface="Open Sans"/>
                <a:ea typeface="Open Sans"/>
                <a:cs typeface="Open Sans"/>
                <a:sym typeface="Open Sans"/>
              </a:rPr>
              <a:t>74 y/o M</a:t>
            </a:r>
            <a:r>
              <a:rPr b="0" lang="en" sz="1300">
                <a:latin typeface="Open Sans"/>
                <a:ea typeface="Open Sans"/>
                <a:cs typeface="Open Sans"/>
                <a:sym typeface="Open Sans"/>
              </a:rPr>
              <a:t> with PMH including DM, heavy smoking </a:t>
            </a:r>
            <a:endParaRPr b="0" sz="1300">
              <a:latin typeface="Open Sans"/>
              <a:ea typeface="Open Sans"/>
              <a:cs typeface="Open Sans"/>
              <a:sym typeface="Open Sans"/>
            </a:endParaRPr>
          </a:p>
          <a:p>
            <a:pPr indent="-30289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Open Sans"/>
              <a:buChar char="●"/>
            </a:pPr>
            <a:r>
              <a:rPr b="0" lang="en" sz="1300">
                <a:latin typeface="Open Sans"/>
                <a:ea typeface="Open Sans"/>
                <a:cs typeface="Open Sans"/>
                <a:sym typeface="Open Sans"/>
              </a:rPr>
              <a:t>Usual state of health until 2 months ago, when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femur fracture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30289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Char char="●"/>
            </a:pPr>
            <a:r>
              <a:rPr b="0" lang="en" sz="1300">
                <a:latin typeface="Open Sans"/>
                <a:ea typeface="Open Sans"/>
                <a:cs typeface="Open Sans"/>
                <a:sym typeface="Open Sans"/>
              </a:rPr>
              <a:t>One month ago,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worsening of his chronic </a:t>
            </a: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cough</a:t>
            </a:r>
            <a:endParaRPr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289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Char char="●"/>
            </a:pPr>
            <a:r>
              <a:rPr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No dyspnea</a:t>
            </a:r>
            <a:r>
              <a:rPr b="0" lang="en" sz="130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faint hemoptysis</a:t>
            </a:r>
            <a:endParaRPr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289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Char char="●"/>
            </a:pPr>
            <a:r>
              <a:rPr b="0" lang="en" sz="1300">
                <a:latin typeface="Open Sans"/>
                <a:ea typeface="Open Sans"/>
                <a:cs typeface="Open Sans"/>
                <a:sym typeface="Open Sans"/>
              </a:rPr>
              <a:t>Cough progressed</a:t>
            </a:r>
            <a:endParaRPr/>
          </a:p>
        </p:txBody>
      </p:sp>
      <p:sp>
        <p:nvSpPr>
          <p:cNvPr id="142" name="Google Shape;142;p21"/>
          <p:cNvSpPr/>
          <p:nvPr/>
        </p:nvSpPr>
        <p:spPr>
          <a:xfrm>
            <a:off x="5259250" y="428650"/>
            <a:ext cx="3224400" cy="1752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Social / exposures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Rural Ohio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Former carpenter, including w/ wood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Former heavy EtOH &amp; smoke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Only animal is dogs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TB exposures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Hobbies: outdoors stuff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21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Early thoughts?</a:t>
            </a:r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1306750" y="3823500"/>
            <a:ext cx="2147400" cy="7707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DDx?</a:t>
            </a:r>
            <a:endParaRPr b="1" sz="19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2050" y="3379150"/>
            <a:ext cx="2429125" cy="13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