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</p:sldIdLst>
  <p:sldSz cy="5143500" cx="9144000"/>
  <p:notesSz cx="6858000" cy="9144000"/>
  <p:embeddedFontLst>
    <p:embeddedFont>
      <p:font typeface="Raleway"/>
      <p:regular r:id="rId84"/>
      <p:bold r:id="rId85"/>
      <p:italic r:id="rId86"/>
      <p:boldItalic r:id="rId87"/>
    </p:embeddedFont>
    <p:embeddedFont>
      <p:font typeface="Roboto"/>
      <p:regular r:id="rId88"/>
      <p:bold r:id="rId89"/>
      <p:italic r:id="rId90"/>
      <p:boldItalic r:id="rId91"/>
    </p:embeddedFont>
    <p:embeddedFont>
      <p:font typeface="Lato"/>
      <p:regular r:id="rId92"/>
      <p:bold r:id="rId93"/>
      <p:italic r:id="rId94"/>
      <p:boldItalic r:id="rId95"/>
    </p:embeddedFont>
    <p:embeddedFont>
      <p:font typeface="Open Sans SemiBold"/>
      <p:regular r:id="rId96"/>
      <p:bold r:id="rId97"/>
      <p:italic r:id="rId98"/>
      <p:boldItalic r:id="rId99"/>
    </p:embeddedFont>
    <p:embeddedFont>
      <p:font typeface="Open Sans"/>
      <p:regular r:id="rId100"/>
      <p:bold r:id="rId101"/>
      <p:italic r:id="rId102"/>
      <p:boldItalic r:id="rId10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05B7E0-5046-4D22-87E9-7254734487F6}">
  <a:tblStyle styleId="{7E05B7E0-5046-4D22-87E9-7254734487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OpenSans-boldItalic.fntdata"/><Relationship Id="rId102" Type="http://schemas.openxmlformats.org/officeDocument/2006/relationships/font" Target="fonts/OpenSans-italic.fntdata"/><Relationship Id="rId101" Type="http://schemas.openxmlformats.org/officeDocument/2006/relationships/font" Target="fonts/OpenSans-bold.fntdata"/><Relationship Id="rId100" Type="http://schemas.openxmlformats.org/officeDocument/2006/relationships/font" Target="fonts/OpenSans-regular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Lato-boldItalic.fntdata"/><Relationship Id="rId94" Type="http://schemas.openxmlformats.org/officeDocument/2006/relationships/font" Target="fonts/Lato-italic.fntdata"/><Relationship Id="rId97" Type="http://schemas.openxmlformats.org/officeDocument/2006/relationships/font" Target="fonts/OpenSansSemiBold-bold.fntdata"/><Relationship Id="rId96" Type="http://schemas.openxmlformats.org/officeDocument/2006/relationships/font" Target="fonts/OpenSansSemiBold-regular.fntdata"/><Relationship Id="rId11" Type="http://schemas.openxmlformats.org/officeDocument/2006/relationships/slide" Target="slides/slide5.xml"/><Relationship Id="rId99" Type="http://schemas.openxmlformats.org/officeDocument/2006/relationships/font" Target="fonts/OpenSansSemiBold-boldItalic.fntdata"/><Relationship Id="rId10" Type="http://schemas.openxmlformats.org/officeDocument/2006/relationships/slide" Target="slides/slide4.xml"/><Relationship Id="rId98" Type="http://schemas.openxmlformats.org/officeDocument/2006/relationships/font" Target="fonts/OpenSansSemiBol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Roboto-boldItalic.fntdata"/><Relationship Id="rId90" Type="http://schemas.openxmlformats.org/officeDocument/2006/relationships/font" Target="fonts/Roboto-italic.fntdata"/><Relationship Id="rId93" Type="http://schemas.openxmlformats.org/officeDocument/2006/relationships/font" Target="fonts/Lato-bold.fntdata"/><Relationship Id="rId92" Type="http://schemas.openxmlformats.org/officeDocument/2006/relationships/font" Target="fonts/Lato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font" Target="fonts/Raleway-regular.fntdata"/><Relationship Id="rId83" Type="http://schemas.openxmlformats.org/officeDocument/2006/relationships/slide" Target="slides/slide77.xml"/><Relationship Id="rId86" Type="http://schemas.openxmlformats.org/officeDocument/2006/relationships/font" Target="fonts/Raleway-italic.fntdata"/><Relationship Id="rId85" Type="http://schemas.openxmlformats.org/officeDocument/2006/relationships/font" Target="fonts/Raleway-bold.fntdata"/><Relationship Id="rId88" Type="http://schemas.openxmlformats.org/officeDocument/2006/relationships/font" Target="fonts/Roboto-regular.fntdata"/><Relationship Id="rId87" Type="http://schemas.openxmlformats.org/officeDocument/2006/relationships/font" Target="fonts/Raleway-boldItalic.fntdata"/><Relationship Id="rId89" Type="http://schemas.openxmlformats.org/officeDocument/2006/relationships/font" Target="fonts/Roboto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opkinsmedicine.org/-/media/files/allchildrens/clinical-pathways/hiv-npep-clinical-pathway-10_6_21.pdf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med.ncbi.nlm.nih.gov/36454551" TargetMode="External"/><Relationship Id="rId3" Type="http://schemas.openxmlformats.org/officeDocument/2006/relationships/hyperlink" Target="https://stacks.cdc.gov/view/cdc/20711" TargetMode="Externa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7201747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720174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8807d7c7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8807d7c7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8807d7c7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8807d7c7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883d20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883d20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883d208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883d208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883d208a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883d208a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883d208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4883d208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8807d7c7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8807d7c7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8807d7c7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8807d7c7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8807d7c7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8807d7c7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75796cf05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75796cf05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75796cf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75796cf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75796cf05_1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75796cf05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8807d7c7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8807d7c7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8807d7c7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8807d7c7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8807d7c7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8807d7c7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8807d7c7a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8807d7c7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cb340544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cb340544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cb34054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cb34054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cb340544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cb340544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75796cf05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75796cf05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cb340544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cb340544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75796cf0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75796cf0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cb340544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cb340544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4cb340544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4cb340544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75796cf05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75796cf05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cb340544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4cb340544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cb340544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cb340544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75796cf05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75796cf05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cb340544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4cb340544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48807d7c7a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48807d7c7a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48807d7c7a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48807d7c7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48807d7c7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48807d7c7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8807d7c7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8807d7c7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48807d7c7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48807d7c7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8807d7c7a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8807d7c7a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48807d7c7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48807d7c7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8807d7c7a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48807d7c7a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 &lt;- function(odds, title="", rows=10){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library(waffle)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waffle(c(HIV=1, `No transmission`=odds-1),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rows= rows,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title = stringr::str_glue("{title} (1 in {odds})"))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Transfusion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waffle(c(HIV=93, `No transmission`=7),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size = .3, legend_pos = "bottom",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rows= 10,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colors = c("red", "grey50"),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title = "Transfusion from HIV patient (92.5%)")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make_waffle(75, rows=10, title="Receptive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make_waffle(160, rows=10, title="IVDU")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make_waffle(450, title="Needle stick")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make_waffle(900, rows=25, title="Insertive anal")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make_waffle(1250, rows=25, title="Receptive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make_waffle(2500, rows=50, title="Insertive penile-vaginal")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48807d7c7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48807d7c7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HIV Nonoccupational Exposure Prophylaxis Clinical Pathway 2021. Johns Hopkins All Children’s Hospital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 &lt;- function(odds, title="", rows=10){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library(waffle)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waffle(c(HIV=1, `No transmission`=odds-1),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size = .3, legend_pos = "bottom",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rows= rows,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colors = c("red", "grey50"),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title = stringr::str_glue("{title} (1 in {odds})"))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Transfusion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waffle(c(HIV=93, `No transmission`=7),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size = .3, legend_pos = "bottom",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rows= 10,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colors = c("red", "grey50"),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title = "Transfusion from HIV patient (92.5%)")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make_waffle(75, rows=10, title="Receptive anal")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make_waffle(160, rows=10, title="IVDU")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make_waffle(450, title="Needle stick")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make_waffle(900, rows=25, title="Insertive anal")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make_waffle(1250, rows=25, title="Receptive penile-vaginal")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make_waffle(2500, rows=50, title="Insertive penile-vaginal")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48807d7c7a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48807d7c7a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48807d7c7a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48807d7c7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48807d7c7a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48807d7c7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4cb3405442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4cb3405442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48807d7c7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48807d7c7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8807d7c7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8807d7c7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48807d7c7a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48807d7c7a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8807d7c7a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48807d7c7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8807d7c7a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8807d7c7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8807d7c7a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48807d7c7a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https://nccc.ucsf.edu/clinical-resources/pep-resources/pep-quick-guide-for-occupational-exposures/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4cb3405442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4cb3405442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48807d7c7a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48807d7c7a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48807d7c7a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48807d7c7a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48807d7c7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48807d7c7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48807d7c7a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48807d7c7a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48807d7c7a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48807d7c7a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8807d7c7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8807d7c7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48807d7c7a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48807d7c7a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48807d7c7a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48807d7c7a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48807d7c7a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48807d7c7a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48807d7c7a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48807d7c7a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4cb3405442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4cb3405442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48807d7c7a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48807d7c7a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48807d7c7a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48807d7c7a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48807d7c7a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48807d7c7a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48807d7c7a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48807d7c7a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https://clinicalinfo.hiv.gov/en/guidelines/perinatal/safety-toxicity-arv-agents-drug-use-pregnant-overview?view=full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48807d7c7a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48807d7c7a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8807d7c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8807d7c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48807d7c7a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48807d7c7a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48807d7c7a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48807d7c7a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largely based off of taking what [</a:t>
            </a:r>
            <a:r>
              <a:rPr lang="en" u="sng">
                <a:solidFill>
                  <a:schemeClr val="hlink"/>
                </a:solidFill>
                <a:hlinkClick r:id="rId2"/>
              </a:rPr>
              <a:t>7</a:t>
            </a:r>
            <a:r>
              <a:rPr lang="en">
                <a:solidFill>
                  <a:schemeClr val="dk1"/>
                </a:solidFill>
              </a:rPr>
              <a:t>] says is safe in pregnancy and cross referencing it with [</a:t>
            </a:r>
            <a:r>
              <a:rPr lang="en" u="sng">
                <a:solidFill>
                  <a:schemeClr val="hlink"/>
                </a:solidFill>
                <a:hlinkClick r:id="rId3"/>
              </a:rPr>
              <a:t>9</a:t>
            </a:r>
            <a:r>
              <a:rPr lang="en">
                <a:solidFill>
                  <a:schemeClr val="dk1"/>
                </a:solidFill>
              </a:rPr>
              <a:t>] says should be used for PEP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Additional info can be found here https://clinicalinfo.hiv.gov/en/guidelines/perinatal/safety-toxicity-arv-agents-drug-use-pregnant-overview?view=full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48807d7c7a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48807d7c7a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4cb3405442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4cb3405442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4cb3405442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4cb340544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cb3405442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cb3405442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075796cf05_1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075796cf05_1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075796cf05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075796cf05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8807d7c7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8807d7c7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8807d7c7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8807d7c7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hyperlink" Target="https://www.hopkinsmedicine.org/-/media/files/allchildrens/clinical-pathways/hiv-npep-clinical-pathway-10_6_21.pdf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hopkinsmedicine.org/-/media/files/allchildrens/clinical-pathways/hiv-npep-clinical-pathway-10_6_21.pdf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hopkinsmedicine.org/-/media/files/allchildrens/clinical-pathways/hiv-npep-clinical-pathway-10_6_21.pdf" TargetMode="External"/><Relationship Id="rId4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hopkinsmedicine.org/-/media/files/allchildrens/clinical-pathways/hiv-npep-clinical-pathway-10_6_21.pdf" TargetMode="External"/><Relationship Id="rId4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hopkinsmedicine.org/-/media/files/allchildrens/clinical-pathways/hiv-npep-clinical-pathway-10_6_21.pdf" TargetMode="External"/><Relationship Id="rId4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hopkinsmedicine.org/-/media/files/allchildrens/clinical-pathways/hiv-npep-clinical-pathway-10_6_21.pdf" TargetMode="External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pubmed.ncbi.nlm.nih.gov/31056293/" TargetMode="External"/><Relationship Id="rId4" Type="http://schemas.openxmlformats.org/officeDocument/2006/relationships/hyperlink" Target="https://pubmed.ncbi.nlm.nih.gov/33050959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pubmed.ncbi.nlm.nih.gov/33043748/" TargetMode="External"/><Relationship Id="rId4" Type="http://schemas.openxmlformats.org/officeDocument/2006/relationships/hyperlink" Target="https://pubmed.ncbi.nlm.nih.gov/27524816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pubmed.ncbi.nlm.nih.gov/17596603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nccc.ucsf.edu/clinical-resources/pep-resources/pep-quick-guide-for-occupational-exposures/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nccc.ucsf.edu/clinical-resources/pep-resources/pep-quick-guide-for-occupational-exposures/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stacks.cdc.gov/view/cdc/20711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stacks.cdc.gov/view/cdc/20711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www.cdc.gov/hivnexus/hcp/pep/index.html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www.cdc.gov/hivnexus/hcp/pep/index.html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www.cdc.gov/hivnexus/hcp/pep/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www.cdc.gov/hivnexus/hcp/pep/index.html" TargetMode="External"/><Relationship Id="rId6" Type="http://schemas.openxmlformats.org/officeDocument/2006/relationships/hyperlink" Target="https://www.cdc.gov/hivnexus/hcp/pep/index.html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nccc.ucsf.edu/clinical-resources/pep-resources/pep-quick-guide-for-occupational-exposures/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nccc.ucsf.edu/clinical-resources/pep-resources/pep-quick-guide-for-occupational-exposures/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stacks.cdc.gov/view/cdc/2071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nccc.ucsf.edu/clinical-resources/pep-resources/pep-quick-guide-for-occupational-exposures/" TargetMode="External"/><Relationship Id="rId6" Type="http://schemas.openxmlformats.org/officeDocument/2006/relationships/hyperlink" Target="https://stacks.cdc.gov/view/cdc/20711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pubmed.ncbi.nlm.nih.gov/9021309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pubmed.ncbi.nlm.nih.gov/9021309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pubmed.ncbi.nlm.nih.gov/9021309" TargetMode="External"/><Relationship Id="rId4" Type="http://schemas.openxmlformats.org/officeDocument/2006/relationships/hyperlink" Target="https://pubmed.ncbi.nlm.nih.gov/10703780" TargetMode="External"/><Relationship Id="rId5" Type="http://schemas.openxmlformats.org/officeDocument/2006/relationships/hyperlink" Target="https://pubmed.ncbi.nlm.nih.gov/24586123" TargetMode="Externa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://www.apregistry.com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://www.apregistry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://www.apregistry.com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pubmed.ncbi.nlm.nih.gov/36454551" TargetMode="External"/><Relationship Id="rId4" Type="http://schemas.openxmlformats.org/officeDocument/2006/relationships/hyperlink" Target="https://nccc.ucsf.edu/clinical-resources/pep-resources/pep-quick-guide-for-occupational-exposures/" TargetMode="External"/><Relationship Id="rId5" Type="http://schemas.openxmlformats.org/officeDocument/2006/relationships/hyperlink" Target="https://stacks.cdc.gov/view/cdc/20711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nccc.ucsf.edu/clinical-resources/pep-resources/pep-quick-guide-for-occupational-exposures/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s://pubmed.ncbi.nlm.nih.gov/30134427/" TargetMode="Externa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pubmed.ncbi.nlm.nih.gov/30134427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www.hunterratliff1.com/talk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PEP Rally</a:t>
            </a:r>
            <a:endParaRPr b="1" sz="38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</a:t>
            </a: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conference</a:t>
            </a:r>
            <a:endParaRPr b="1"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04/17/2025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ED course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50 y/o F</a:t>
            </a:r>
            <a:r>
              <a:rPr lang="en" sz="1400"/>
              <a:t> with PMH including hypothyroidism, ADHD p/w </a:t>
            </a:r>
            <a:r>
              <a:rPr b="1" lang="en" sz="1400">
                <a:solidFill>
                  <a:srgbClr val="DC4C64"/>
                </a:solidFill>
              </a:rPr>
              <a:t>a needle stick injury</a:t>
            </a:r>
            <a:r>
              <a:rPr lang="en" sz="1400"/>
              <a:t> from source patient with HIV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Started on Truvada &amp; raltegravir the same day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Same day started having nausea &amp; fatigue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Eventual GI upset with emesis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5" name="Google Shape;155;p22"/>
          <p:cNvSpPr/>
          <p:nvPr/>
        </p:nvSpPr>
        <p:spPr>
          <a:xfrm>
            <a:off x="6169650" y="2073750"/>
            <a:ext cx="2248500" cy="757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patient 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Did not ever get labs on the patient before he left the ED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Employee health follow up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50 y/o F</a:t>
            </a:r>
            <a:r>
              <a:rPr lang="en" sz="1400"/>
              <a:t> with PMH including hypothyroidism, ADHD p/w </a:t>
            </a:r>
            <a:r>
              <a:rPr b="1" lang="en" sz="1400">
                <a:solidFill>
                  <a:srgbClr val="DC4C64"/>
                </a:solidFill>
              </a:rPr>
              <a:t>a needle stick injury</a:t>
            </a:r>
            <a:r>
              <a:rPr lang="en" sz="1400"/>
              <a:t> from source patient with HIV. Was started on tenofovir/emtricitabine &amp; raltegravir (DTF / FTC / RAL) within hours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Two weeks after needle stick, </a:t>
            </a:r>
            <a:r>
              <a:rPr b="1" lang="en" sz="1400"/>
              <a:t>doing quite poorly</a:t>
            </a:r>
            <a:r>
              <a:rPr lang="en" sz="1400"/>
              <a:t> from a GI standpoint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Employee health rechecks labs</a:t>
            </a:r>
            <a:endParaRPr sz="1400"/>
          </a:p>
        </p:txBody>
      </p:sp>
      <p:graphicFrame>
        <p:nvGraphicFramePr>
          <p:cNvPr id="162" name="Google Shape;162;p23"/>
          <p:cNvGraphicFramePr/>
          <p:nvPr/>
        </p:nvGraphicFramePr>
        <p:xfrm>
          <a:off x="5563950" y="292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83550"/>
                <a:gridCol w="101620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Employee health follow up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50 y/o F</a:t>
            </a:r>
            <a:r>
              <a:rPr lang="en" sz="1400"/>
              <a:t> with PMH including hypothyroidism, ADHD p/w </a:t>
            </a:r>
            <a:r>
              <a:rPr b="1" lang="en" sz="1400">
                <a:solidFill>
                  <a:srgbClr val="DC4C64"/>
                </a:solidFill>
              </a:rPr>
              <a:t>a needle stick injury</a:t>
            </a:r>
            <a:r>
              <a:rPr lang="en" sz="1400"/>
              <a:t> from source patient with HIV. Was started on tenofovir/emtricitabine &amp; raltegravir (TDF / FTC / RAL) within hours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Two weeks after needle stick, </a:t>
            </a:r>
            <a:r>
              <a:rPr b="1" lang="en" sz="1400"/>
              <a:t>doing quite poorly</a:t>
            </a:r>
            <a:r>
              <a:rPr lang="en" sz="1400"/>
              <a:t> from a GI standpoint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Employee health rechecks labs</a:t>
            </a:r>
            <a:endParaRPr sz="1400"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5563950" y="292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83550"/>
                <a:gridCol w="1016200"/>
                <a:gridCol w="101620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14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730000" y="1407675"/>
            <a:ext cx="33744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on tenofovir/emtricitabine &amp; raltegravir (TDF / FTC / RAL) within hours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Severe nausea &amp; vomiting</a:t>
            </a:r>
            <a:endParaRPr/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Poll</a:t>
            </a:r>
            <a:endParaRPr/>
          </a:p>
        </p:txBody>
      </p:sp>
      <p:graphicFrame>
        <p:nvGraphicFramePr>
          <p:cNvPr id="176" name="Google Shape;176;p25"/>
          <p:cNvGraphicFramePr/>
          <p:nvPr/>
        </p:nvGraphicFramePr>
        <p:xfrm>
          <a:off x="5776450" y="34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209850"/>
                <a:gridCol w="103877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 (2013)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&gt;40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Reactive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7" name="Google Shape;177;p25"/>
          <p:cNvGraphicFramePr/>
          <p:nvPr/>
        </p:nvGraphicFramePr>
        <p:xfrm>
          <a:off x="5292800" y="171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(4G)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0.25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78" name="Google Shape;178;p25"/>
          <p:cNvGraphicFramePr/>
          <p:nvPr/>
        </p:nvGraphicFramePr>
        <p:xfrm>
          <a:off x="5292788" y="329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83550"/>
                <a:gridCol w="1016200"/>
                <a:gridCol w="101620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14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730000" y="1407675"/>
            <a:ext cx="33744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on tenofovir/emtricitabine &amp; raltegravir (TDF / FTC / RAL) within hours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Severe nausea &amp; vomiting</a:t>
            </a:r>
            <a:endParaRPr/>
          </a:p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Poll</a:t>
            </a:r>
            <a:endParaRPr/>
          </a:p>
        </p:txBody>
      </p:sp>
      <p:graphicFrame>
        <p:nvGraphicFramePr>
          <p:cNvPr id="185" name="Google Shape;185;p26"/>
          <p:cNvGraphicFramePr/>
          <p:nvPr/>
        </p:nvGraphicFramePr>
        <p:xfrm>
          <a:off x="5776450" y="34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209850"/>
                <a:gridCol w="103877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 (2013)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&gt;40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Reactive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6" name="Google Shape;186;p26"/>
          <p:cNvGraphicFramePr/>
          <p:nvPr/>
        </p:nvGraphicFramePr>
        <p:xfrm>
          <a:off x="5292800" y="171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(4G)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0.25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87" name="Google Shape;187;p26"/>
          <p:cNvGraphicFramePr/>
          <p:nvPr/>
        </p:nvGraphicFramePr>
        <p:xfrm>
          <a:off x="5292788" y="329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83550"/>
                <a:gridCol w="1016200"/>
                <a:gridCol w="101620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14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sp>
        <p:nvSpPr>
          <p:cNvPr id="188" name="Google Shape;188;p26"/>
          <p:cNvSpPr/>
          <p:nvPr/>
        </p:nvSpPr>
        <p:spPr>
          <a:xfrm>
            <a:off x="729450" y="3247850"/>
            <a:ext cx="2826900" cy="10668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What’s going on?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Why are the LFTs abnormal?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Any change in management?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the group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Why are the LFTs abnormal?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Any change in management?</a:t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Follow up</a:t>
            </a:r>
            <a:endParaRPr/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with PMH including hypothyroidism, ADHD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HIV. Was started on tenofovir/emtricitabine &amp; raltegravir (TDF / FTC / RAL) within hours. Developed GI upset &amp; </a:t>
            </a:r>
            <a:r>
              <a:rPr lang="en"/>
              <a:t>hepatotoxicity</a:t>
            </a:r>
            <a:r>
              <a:rPr lang="en"/>
              <a:t> (at 2 weeks)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DF382C"/>
                </a:solidFill>
              </a:rPr>
              <a:t>Stopped Truvada &amp; raltegravir</a:t>
            </a:r>
            <a:r>
              <a:rPr lang="en" sz="1400"/>
              <a:t> until could be seen in ID clinic after the weekend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Seen in ID clinic </a:t>
            </a:r>
            <a:r>
              <a:rPr b="1" lang="en" sz="1400">
                <a:solidFill>
                  <a:srgbClr val="3B71CA"/>
                </a:solidFill>
              </a:rPr>
              <a:t>on day 17</a:t>
            </a:r>
            <a:r>
              <a:rPr lang="en" sz="1400"/>
              <a:t> after exposure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Follow up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with PMH including hypothyroidism, ADHD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HIV. Was started on tenofovir/emtricitabine &amp; raltegravir (TDF / FTC / RAL) within hours. Developed GI upset &amp; hepatotoxicity (at 2 weeks)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Stopped Truvada &amp; raltegravir</a:t>
            </a:r>
            <a:r>
              <a:rPr lang="en" sz="1400"/>
              <a:t> until could be seen in ID clinic after the weekend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Seen in ID clinic on day 17 after exposure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Switched to </a:t>
            </a:r>
            <a:r>
              <a:rPr b="1" lang="en" sz="1200">
                <a:solidFill>
                  <a:srgbClr val="14A44D"/>
                </a:solidFill>
              </a:rPr>
              <a:t>Biktarvy</a:t>
            </a:r>
            <a:r>
              <a:rPr lang="en" sz="1200">
                <a:solidFill>
                  <a:srgbClr val="14A44D"/>
                </a:solidFill>
              </a:rPr>
              <a:t> </a:t>
            </a:r>
            <a:r>
              <a:rPr lang="en" sz="1200"/>
              <a:t>to finish remaining two week course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Checked viral hepatitis labs </a:t>
            </a:r>
            <a:endParaRPr sz="1200"/>
          </a:p>
        </p:txBody>
      </p:sp>
      <p:graphicFrame>
        <p:nvGraphicFramePr>
          <p:cNvPr id="208" name="Google Shape;208;p29"/>
          <p:cNvGraphicFramePr/>
          <p:nvPr/>
        </p:nvGraphicFramePr>
        <p:xfrm>
          <a:off x="729450" y="328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50100"/>
                <a:gridCol w="987475"/>
                <a:gridCol w="987475"/>
                <a:gridCol w="98747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14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17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197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209" name="Google Shape;209;p29"/>
          <p:cNvGraphicFramePr/>
          <p:nvPr/>
        </p:nvGraphicFramePr>
        <p:xfrm>
          <a:off x="5416800" y="3287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17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Most recent follow up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with PMH including hypothyroidism, ADHD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HIV. Was started on tenofovir/emtricitabine &amp; raltegravir (TDF / FTC / RAL) within hours. Developed GI upset &amp; hepatotoxicity (at 2 weeks) so stopped Truvada &amp; raltegravir and switched to Biktarvy to finish additional 2 week course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Still some GI upset on Biktarvy, but able to finish the course without further emesis</a:t>
            </a:r>
            <a:endParaRPr sz="1400"/>
          </a:p>
        </p:txBody>
      </p:sp>
      <p:graphicFrame>
        <p:nvGraphicFramePr>
          <p:cNvPr id="216" name="Google Shape;216;p30"/>
          <p:cNvGraphicFramePr/>
          <p:nvPr/>
        </p:nvGraphicFramePr>
        <p:xfrm>
          <a:off x="1704675" y="306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182825"/>
                <a:gridCol w="1015550"/>
                <a:gridCol w="1015550"/>
                <a:gridCol w="1015550"/>
                <a:gridCol w="10155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0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14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17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33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197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223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</a:t>
            </a:r>
            <a:r>
              <a:rPr b="1" lang="en">
                <a:solidFill>
                  <a:srgbClr val="2D6987"/>
                </a:solidFill>
              </a:rPr>
              <a:t>y/o </a:t>
            </a:r>
            <a:r>
              <a:rPr b="1" lang="en">
                <a:solidFill>
                  <a:srgbClr val="2D6987"/>
                </a:solidFill>
              </a:rPr>
              <a:t>G3P2</a:t>
            </a:r>
            <a:r>
              <a:rPr lang="en"/>
              <a:t>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Currently </a:t>
            </a:r>
            <a:r>
              <a:rPr lang="en"/>
              <a:t>pregnant</a:t>
            </a:r>
            <a:r>
              <a:rPr lang="en"/>
              <a:t> (</a:t>
            </a:r>
            <a:r>
              <a:rPr b="1" lang="en"/>
              <a:t>at </a:t>
            </a:r>
            <a:r>
              <a:rPr b="1" lang="en">
                <a:solidFill>
                  <a:srgbClr val="DF382C"/>
                </a:solidFill>
              </a:rPr>
              <a:t>38.5 weeks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 in a dental office, had needlestick 2.5 weeks ago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896110"/>
                </a:solidFill>
              </a:rPr>
              <a:t>Source patient</a:t>
            </a:r>
            <a:r>
              <a:rPr lang="en"/>
              <a:t> reportedly </a:t>
            </a:r>
            <a:r>
              <a:rPr b="1" lang="en">
                <a:solidFill>
                  <a:srgbClr val="DF382C"/>
                </a:solidFill>
              </a:rPr>
              <a:t>HIV </a:t>
            </a:r>
            <a:r>
              <a:rPr lang="en"/>
              <a:t>&amp; </a:t>
            </a:r>
            <a:r>
              <a:rPr b="1" lang="en">
                <a:solidFill>
                  <a:srgbClr val="DF382C"/>
                </a:solidFill>
              </a:rPr>
              <a:t>HCV</a:t>
            </a:r>
            <a:r>
              <a:rPr lang="en"/>
              <a:t> positive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Exposed patient</a:t>
            </a:r>
            <a:r>
              <a:rPr lang="en"/>
              <a:t> believes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was taking one pill once a 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>
                <a:solidFill>
                  <a:srgbClr val="3B71CA"/>
                </a:solidFill>
              </a:rPr>
              <a:t>exposed patient</a:t>
            </a:r>
            <a:r>
              <a:rPr lang="en"/>
              <a:t> was seen in the ED: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&amp; HCV screens: negative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HBsAg: negative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anti-HBs was obtained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BMP: normal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LFTs obtained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2" type="body"/>
          </p:nvPr>
        </p:nvSpPr>
        <p:spPr>
          <a:xfrm>
            <a:off x="730000" y="1407675"/>
            <a:ext cx="33744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</a:t>
            </a:r>
            <a:r>
              <a:rPr b="1" lang="en">
                <a:solidFill>
                  <a:srgbClr val="3B71CA"/>
                </a:solidFill>
              </a:rPr>
              <a:t>36th week of pregnancy</a:t>
            </a:r>
            <a:r>
              <a:rPr lang="en"/>
              <a:t> from a reported HIV &amp; HCV positive source</a:t>
            </a:r>
            <a:endParaRPr/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Poll</a:t>
            </a: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871150" y="3216400"/>
            <a:ext cx="3092100" cy="8418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What’s do you tell the MARS line?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For HIV PEP?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the group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What to do for HIV PEP?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ED visit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Discharged from ED on </a:t>
            </a:r>
            <a:r>
              <a:rPr b="1" lang="en" sz="1300">
                <a:solidFill>
                  <a:schemeClr val="dk2"/>
                </a:solidFill>
              </a:rPr>
              <a:t>Truvada</a:t>
            </a:r>
            <a:r>
              <a:rPr lang="en" sz="1300">
                <a:solidFill>
                  <a:schemeClr val="dk2"/>
                </a:solidFill>
              </a:rPr>
              <a:t> (FTC/</a:t>
            </a:r>
            <a:r>
              <a:rPr lang="en"/>
              <a:t>TDF</a:t>
            </a:r>
            <a:r>
              <a:rPr lang="en" sz="1300">
                <a:solidFill>
                  <a:schemeClr val="dk2"/>
                </a:solidFill>
              </a:rPr>
              <a:t>) &amp; raltegravir (RAL)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Was given </a:t>
            </a:r>
            <a:r>
              <a:rPr b="1" lang="en"/>
              <a:t>3 days supply</a:t>
            </a:r>
            <a:r>
              <a:rPr lang="en"/>
              <a:t> at the 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ED visit</a:t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729450" y="1393075"/>
            <a:ext cx="76887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Discharged from ED on </a:t>
            </a:r>
            <a:r>
              <a:rPr b="1" lang="en" sz="1300">
                <a:solidFill>
                  <a:schemeClr val="dk2"/>
                </a:solidFill>
              </a:rPr>
              <a:t>Truvada</a:t>
            </a:r>
            <a:r>
              <a:rPr lang="en" sz="1300">
                <a:solidFill>
                  <a:schemeClr val="dk2"/>
                </a:solidFill>
              </a:rPr>
              <a:t> (FTC/</a:t>
            </a:r>
            <a:r>
              <a:rPr lang="en"/>
              <a:t>TDF</a:t>
            </a:r>
            <a:r>
              <a:rPr lang="en" sz="1300">
                <a:solidFill>
                  <a:schemeClr val="dk2"/>
                </a:solidFill>
              </a:rPr>
              <a:t>) &amp; raltegravir (RAL)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Was given </a:t>
            </a:r>
            <a:r>
              <a:rPr b="1" lang="en"/>
              <a:t>3 days supply</a:t>
            </a:r>
            <a:r>
              <a:rPr lang="en"/>
              <a:t> at the 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Out of pocket cost was </a:t>
            </a:r>
            <a:r>
              <a:rPr b="1" lang="en">
                <a:solidFill>
                  <a:srgbClr val="DF382C"/>
                </a:solidFill>
              </a:rPr>
              <a:t>over $4000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Employer wouldn’t pay for 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 only takes 3 days of PEP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ED visit</a:t>
            </a:r>
            <a:endParaRPr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729450" y="1393075"/>
            <a:ext cx="76887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Discharged from ED on </a:t>
            </a:r>
            <a:r>
              <a:rPr b="1" lang="en" sz="1300">
                <a:solidFill>
                  <a:schemeClr val="dk2"/>
                </a:solidFill>
              </a:rPr>
              <a:t>Truvada</a:t>
            </a:r>
            <a:r>
              <a:rPr lang="en" sz="1300">
                <a:solidFill>
                  <a:schemeClr val="dk2"/>
                </a:solidFill>
              </a:rPr>
              <a:t> (FTC/</a:t>
            </a:r>
            <a:r>
              <a:rPr lang="en"/>
              <a:t>TDF</a:t>
            </a:r>
            <a:r>
              <a:rPr lang="en" sz="1300">
                <a:solidFill>
                  <a:schemeClr val="dk2"/>
                </a:solidFill>
              </a:rPr>
              <a:t>) &amp; raltegravir (RAL)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Was given </a:t>
            </a:r>
            <a:r>
              <a:rPr b="1" lang="en"/>
              <a:t>3 days supply</a:t>
            </a:r>
            <a:r>
              <a:rPr lang="en"/>
              <a:t> at the 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Out of pocket cost was </a:t>
            </a:r>
            <a:r>
              <a:rPr b="1" lang="en">
                <a:solidFill>
                  <a:srgbClr val="DF382C"/>
                </a:solidFill>
              </a:rPr>
              <a:t>over $4000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Employer wouldn’t pay for 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 only takes 3 days of PEP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Seen by ID outpatient → referred to MFM → admit for in-house observation &amp; possible delivery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277" name="Google Shape;277;p40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grpSp>
        <p:nvGrpSpPr>
          <p:cNvPr id="278" name="Google Shape;278;p40"/>
          <p:cNvGrpSpPr/>
          <p:nvPr/>
        </p:nvGrpSpPr>
        <p:grpSpPr>
          <a:xfrm>
            <a:off x="4968000" y="641203"/>
            <a:ext cx="4094300" cy="1192536"/>
            <a:chOff x="3978500" y="946003"/>
            <a:chExt cx="4094300" cy="1192536"/>
          </a:xfrm>
        </p:grpSpPr>
        <p:grpSp>
          <p:nvGrpSpPr>
            <p:cNvPr id="279" name="Google Shape;279;p40"/>
            <p:cNvGrpSpPr/>
            <p:nvPr/>
          </p:nvGrpSpPr>
          <p:grpSpPr>
            <a:xfrm>
              <a:off x="4734025" y="1140951"/>
              <a:ext cx="529800" cy="997589"/>
              <a:chOff x="4318975" y="1083450"/>
              <a:chExt cx="529800" cy="738244"/>
            </a:xfrm>
          </p:grpSpPr>
          <p:sp>
            <p:nvSpPr>
              <p:cNvPr id="280" name="Google Shape;280;p40"/>
              <p:cNvSpPr/>
              <p:nvPr/>
            </p:nvSpPr>
            <p:spPr>
              <a:xfrm>
                <a:off x="4517125" y="1086094"/>
                <a:ext cx="133500" cy="735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1" name="Google Shape;281;p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2" name="Google Shape;282;p4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Needle stick exposure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(36w 2d)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40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Only got 3 days of FTC/TDF + RAL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4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-17 days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" name="Google Shape;285;p40"/>
          <p:cNvGrpSpPr/>
          <p:nvPr/>
        </p:nvGrpSpPr>
        <p:grpSpPr>
          <a:xfrm>
            <a:off x="4968000" y="1594859"/>
            <a:ext cx="4094300" cy="1346576"/>
            <a:chOff x="3978500" y="946003"/>
            <a:chExt cx="4094300" cy="1346576"/>
          </a:xfrm>
        </p:grpSpPr>
        <p:grpSp>
          <p:nvGrpSpPr>
            <p:cNvPr id="286" name="Google Shape;286;p40"/>
            <p:cNvGrpSpPr/>
            <p:nvPr/>
          </p:nvGrpSpPr>
          <p:grpSpPr>
            <a:xfrm>
              <a:off x="4734025" y="1140951"/>
              <a:ext cx="529800" cy="1151629"/>
              <a:chOff x="4318975" y="1083450"/>
              <a:chExt cx="529800" cy="852238"/>
            </a:xfrm>
          </p:grpSpPr>
          <p:sp>
            <p:nvSpPr>
              <p:cNvPr id="287" name="Google Shape;287;p40"/>
              <p:cNvSpPr/>
              <p:nvPr/>
            </p:nvSpPr>
            <p:spPr>
              <a:xfrm>
                <a:off x="4517125" y="1086088"/>
                <a:ext cx="133500" cy="849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8" name="Google Shape;288;p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9" name="Google Shape;289;p4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ID clinic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40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Referred</a:t>
              </a: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to MFM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HIV screen negative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4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-10 days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2" name="Google Shape;292;p40"/>
          <p:cNvGrpSpPr/>
          <p:nvPr/>
        </p:nvGrpSpPr>
        <p:grpSpPr>
          <a:xfrm>
            <a:off x="4968000" y="2703224"/>
            <a:ext cx="4094300" cy="993903"/>
            <a:chOff x="3978500" y="946003"/>
            <a:chExt cx="4094300" cy="993903"/>
          </a:xfrm>
        </p:grpSpPr>
        <p:grpSp>
          <p:nvGrpSpPr>
            <p:cNvPr id="293" name="Google Shape;293;p40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94" name="Google Shape;294;p40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5" name="Google Shape;295;p4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96" name="Google Shape;296;p40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(38w 5d)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40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40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304" name="Google Shape;304;p41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grpSp>
        <p:nvGrpSpPr>
          <p:cNvPr id="305" name="Google Shape;305;p41"/>
          <p:cNvGrpSpPr/>
          <p:nvPr/>
        </p:nvGrpSpPr>
        <p:grpSpPr>
          <a:xfrm>
            <a:off x="4968000" y="641203"/>
            <a:ext cx="4094300" cy="1192536"/>
            <a:chOff x="3978500" y="946003"/>
            <a:chExt cx="4094300" cy="1192536"/>
          </a:xfrm>
        </p:grpSpPr>
        <p:grpSp>
          <p:nvGrpSpPr>
            <p:cNvPr id="306" name="Google Shape;306;p41"/>
            <p:cNvGrpSpPr/>
            <p:nvPr/>
          </p:nvGrpSpPr>
          <p:grpSpPr>
            <a:xfrm>
              <a:off x="4734025" y="1140951"/>
              <a:ext cx="529800" cy="997589"/>
              <a:chOff x="4318975" y="1083450"/>
              <a:chExt cx="529800" cy="738244"/>
            </a:xfrm>
          </p:grpSpPr>
          <p:sp>
            <p:nvSpPr>
              <p:cNvPr id="307" name="Google Shape;307;p41"/>
              <p:cNvSpPr/>
              <p:nvPr/>
            </p:nvSpPr>
            <p:spPr>
              <a:xfrm>
                <a:off x="4517125" y="1086094"/>
                <a:ext cx="133500" cy="735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8" name="Google Shape;308;p4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9" name="Google Shape;309;p4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Needle stick exposure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(36w 2d)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41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Only got 3 days of FTC/TDF + RAL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4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-17 days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41"/>
          <p:cNvGrpSpPr/>
          <p:nvPr/>
        </p:nvGrpSpPr>
        <p:grpSpPr>
          <a:xfrm>
            <a:off x="4968000" y="1594859"/>
            <a:ext cx="4094300" cy="1346576"/>
            <a:chOff x="3978500" y="946003"/>
            <a:chExt cx="4094300" cy="1346576"/>
          </a:xfrm>
        </p:grpSpPr>
        <p:grpSp>
          <p:nvGrpSpPr>
            <p:cNvPr id="313" name="Google Shape;313;p41"/>
            <p:cNvGrpSpPr/>
            <p:nvPr/>
          </p:nvGrpSpPr>
          <p:grpSpPr>
            <a:xfrm>
              <a:off x="4734025" y="1140951"/>
              <a:ext cx="529800" cy="1151629"/>
              <a:chOff x="4318975" y="1083450"/>
              <a:chExt cx="529800" cy="852238"/>
            </a:xfrm>
          </p:grpSpPr>
          <p:sp>
            <p:nvSpPr>
              <p:cNvPr id="314" name="Google Shape;314;p41"/>
              <p:cNvSpPr/>
              <p:nvPr/>
            </p:nvSpPr>
            <p:spPr>
              <a:xfrm>
                <a:off x="4517125" y="1086088"/>
                <a:ext cx="133500" cy="849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5" name="Google Shape;315;p4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16" name="Google Shape;316;p4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ID clinic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Referred to MFM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HIV screen negative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-10 days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" name="Google Shape;319;p41"/>
          <p:cNvGrpSpPr/>
          <p:nvPr/>
        </p:nvGrpSpPr>
        <p:grpSpPr>
          <a:xfrm>
            <a:off x="4968000" y="2703224"/>
            <a:ext cx="4094300" cy="993903"/>
            <a:chOff x="3978500" y="946003"/>
            <a:chExt cx="4094300" cy="993903"/>
          </a:xfrm>
        </p:grpSpPr>
        <p:grpSp>
          <p:nvGrpSpPr>
            <p:cNvPr id="320" name="Google Shape;320;p41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21" name="Google Shape;321;p41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2" name="Google Shape;322;p4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3" name="Google Shape;323;p41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 (38w 5d)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41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41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6" name="Google Shape;326;p41"/>
          <p:cNvSpPr/>
          <p:nvPr/>
        </p:nvSpPr>
        <p:spPr>
          <a:xfrm>
            <a:off x="729450" y="3247850"/>
            <a:ext cx="2826900" cy="13467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It’s Friday afternoon…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Work up to be sent?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What to do if she goes into labor now?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Empiric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A </a:t>
            </a:r>
            <a:r>
              <a:rPr b="1" lang="en" sz="1500">
                <a:solidFill>
                  <a:srgbClr val="2D6987"/>
                </a:solidFill>
              </a:rPr>
              <a:t>50 </a:t>
            </a:r>
            <a:r>
              <a:rPr b="1" lang="en" sz="1500">
                <a:solidFill>
                  <a:srgbClr val="2D6987"/>
                </a:solidFill>
              </a:rPr>
              <a:t>y/o F</a:t>
            </a:r>
            <a:r>
              <a:rPr lang="en" sz="1500"/>
              <a:t> with PMH including hypothyroidism, ADHD p/w </a:t>
            </a:r>
            <a:r>
              <a:rPr b="1" lang="en" sz="1500">
                <a:solidFill>
                  <a:srgbClr val="DC4C64"/>
                </a:solidFill>
              </a:rPr>
              <a:t>a needle stick injury</a:t>
            </a:r>
            <a:endParaRPr sz="1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the group</a:t>
            </a:r>
            <a:endParaRPr/>
          </a:p>
        </p:txBody>
      </p:sp>
      <p:sp>
        <p:nvSpPr>
          <p:cNvPr id="332" name="Google Shape;332;p42"/>
          <p:cNvSpPr txBox="1"/>
          <p:nvPr>
            <p:ph idx="1" type="body"/>
          </p:nvPr>
        </p:nvSpPr>
        <p:spPr>
          <a:xfrm>
            <a:off x="729450" y="1393075"/>
            <a:ext cx="3842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Work up to be sent?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to do if she goes into labor now?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Empiric management?</a:t>
            </a:r>
            <a:endParaRPr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42"/>
          <p:cNvCxnSpPr/>
          <p:nvPr/>
        </p:nvCxnSpPr>
        <p:spPr>
          <a:xfrm>
            <a:off x="4640320" y="495475"/>
            <a:ext cx="3948000" cy="3979500"/>
          </a:xfrm>
          <a:prstGeom prst="straightConnector1">
            <a:avLst/>
          </a:prstGeom>
          <a:noFill/>
          <a:ln cap="flat" cmpd="sng" w="38100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42"/>
          <p:cNvCxnSpPr/>
          <p:nvPr/>
        </p:nvCxnSpPr>
        <p:spPr>
          <a:xfrm flipH="1">
            <a:off x="4640179" y="495475"/>
            <a:ext cx="3948000" cy="3979500"/>
          </a:xfrm>
          <a:prstGeom prst="straightConnector1">
            <a:avLst/>
          </a:prstGeom>
          <a:noFill/>
          <a:ln cap="flat" cmpd="sng" w="38100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Admission</a:t>
            </a:r>
            <a:endParaRPr/>
          </a:p>
        </p:txBody>
      </p:sp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Fourth gen HIV screen negative (now 17 days from exposure)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PCR pending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Recommend avoiding labor until PCR comes back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positive or goes into labor: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Start IV zidovudine (AZT) 3 hours before c-section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/>
              <a:t>Hospital course</a:t>
            </a:r>
            <a:endParaRPr/>
          </a:p>
        </p:txBody>
      </p:sp>
      <p:sp>
        <p:nvSpPr>
          <p:cNvPr id="347" name="Google Shape;347;p44"/>
          <p:cNvSpPr txBox="1"/>
          <p:nvPr>
            <p:ph idx="1" type="body"/>
          </p:nvPr>
        </p:nvSpPr>
        <p:spPr>
          <a:xfrm>
            <a:off x="729450" y="1393075"/>
            <a:ext cx="7688700" cy="32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PCR comes back negative (molecular lab runs it on a Sunday)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Uncomplicated vaginal delivery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53" name="Google Shape;353;p45"/>
          <p:cNvSpPr txBox="1"/>
          <p:nvPr>
            <p:ph idx="1" type="body"/>
          </p:nvPr>
        </p:nvSpPr>
        <p:spPr>
          <a:xfrm>
            <a:off x="729450" y="1393075"/>
            <a:ext cx="7688700" cy="32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PCR comes back negative (molecular lab runs it on a Sunday)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Uncomplicated vaginal delivery</a:t>
            </a:r>
            <a:endParaRPr/>
          </a:p>
        </p:txBody>
      </p:sp>
      <p:sp>
        <p:nvSpPr>
          <p:cNvPr id="354" name="Google Shape;354;p45"/>
          <p:cNvSpPr/>
          <p:nvPr/>
        </p:nvSpPr>
        <p:spPr>
          <a:xfrm>
            <a:off x="3160350" y="3184925"/>
            <a:ext cx="2826900" cy="1030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Management of the newborn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Work up to be sent?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 they need PPx?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Breastfeeding?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360" name="Google Shape;360;p46"/>
          <p:cNvSpPr txBox="1"/>
          <p:nvPr>
            <p:ph idx="1" type="body"/>
          </p:nvPr>
        </p:nvSpPr>
        <p:spPr>
          <a:xfrm>
            <a:off x="729450" y="1393075"/>
            <a:ext cx="7688700" cy="32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G3P2</a:t>
            </a:r>
            <a:r>
              <a:rPr lang="en"/>
              <a:t> (@38w) with PMH including gestational hypertension who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during her pregnancy from a reported HIV &amp; HCV positive source. Only took </a:t>
            </a:r>
            <a:r>
              <a:rPr b="1" lang="en"/>
              <a:t>3 days</a:t>
            </a:r>
            <a:r>
              <a:rPr lang="en"/>
              <a:t> of </a:t>
            </a:r>
            <a:r>
              <a:rPr b="1" lang="en"/>
              <a:t>FTC/TDF + RAL</a:t>
            </a:r>
            <a:r>
              <a:rPr lang="en"/>
              <a:t> due to cost, so admitted for monitoring &amp; possible delivery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PCR comes back negative (molecular lab runs it on a Sunday)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Uncomplicated vaginal delivery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Pediatric ID consulted for the newborn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get in touch with </a:t>
            </a:r>
            <a:r>
              <a:rPr b="1" lang="en">
                <a:solidFill>
                  <a:srgbClr val="896110"/>
                </a:solidFill>
              </a:rPr>
              <a:t>source patient’s provider</a:t>
            </a:r>
            <a:r>
              <a:rPr lang="en"/>
              <a:t>, he has been undetectable, most recently 5 months ago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Post-delivery</a:t>
            </a:r>
            <a:r>
              <a:rPr b="1" lang="en"/>
              <a:t> viral load</a:t>
            </a:r>
            <a:r>
              <a:rPr lang="en"/>
              <a:t> on </a:t>
            </a:r>
            <a:r>
              <a:rPr b="1" lang="en">
                <a:solidFill>
                  <a:srgbClr val="DF382C"/>
                </a:solidFill>
              </a:rPr>
              <a:t>mother </a:t>
            </a:r>
            <a:r>
              <a:rPr lang="en"/>
              <a:t>is </a:t>
            </a:r>
            <a:r>
              <a:rPr b="1" lang="en">
                <a:solidFill>
                  <a:srgbClr val="3B71CA"/>
                </a:solidFill>
              </a:rPr>
              <a:t>negative</a:t>
            </a:r>
            <a:endParaRPr b="1">
              <a:solidFill>
                <a:srgbClr val="3B71C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testing of newborn needed; </a:t>
            </a:r>
            <a:r>
              <a:rPr b="1" lang="en">
                <a:solidFill>
                  <a:srgbClr val="0C622E"/>
                </a:solidFill>
              </a:rPr>
              <a:t>okay to breastfeed</a:t>
            </a:r>
            <a:endParaRPr b="1">
              <a:solidFill>
                <a:srgbClr val="0C622E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/>
          <p:nvPr>
            <p:ph type="title"/>
          </p:nvPr>
        </p:nvSpPr>
        <p:spPr>
          <a:xfrm>
            <a:off x="729450" y="864300"/>
            <a:ext cx="47838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Occupational </a:t>
            </a:r>
            <a:r>
              <a:rPr lang="en"/>
              <a:t>post-exposure prophylaxis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7"/>
          <p:cNvSpPr txBox="1"/>
          <p:nvPr/>
        </p:nvSpPr>
        <p:spPr>
          <a:xfrm>
            <a:off x="5681275" y="3837950"/>
            <a:ext cx="2279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Links to articles discussed here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7" name="Google Shape;367;p47" title="frame (4).png"/>
          <p:cNvPicPr preferRelativeResize="0"/>
          <p:nvPr/>
        </p:nvPicPr>
        <p:blipFill rotWithShape="1">
          <a:blip r:embed="rId3">
            <a:alphaModFix/>
          </a:blip>
          <a:srcRect b="11381" l="11380" r="10725" t="11972"/>
          <a:stretch/>
        </p:blipFill>
        <p:spPr>
          <a:xfrm>
            <a:off x="5721550" y="1390575"/>
            <a:ext cx="2225700" cy="21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373" name="Google Shape;373;p4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8"/>
          <p:cNvSpPr txBox="1"/>
          <p:nvPr>
            <p:ph idx="2" type="body"/>
          </p:nvPr>
        </p:nvSpPr>
        <p:spPr>
          <a:xfrm>
            <a:off x="5174225" y="574125"/>
            <a:ext cx="33744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the </a:t>
            </a:r>
            <a:r>
              <a:rPr b="1" lang="en">
                <a:solidFill>
                  <a:srgbClr val="DF382C"/>
                </a:solidFill>
              </a:rPr>
              <a:t>risk of HIV transmission</a:t>
            </a:r>
            <a:r>
              <a:rPr lang="en"/>
              <a:t> in occupational exposures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immediate </a:t>
            </a:r>
            <a:r>
              <a:rPr b="1" lang="en"/>
              <a:t>management</a:t>
            </a:r>
            <a:r>
              <a:rPr b="1" lang="en"/>
              <a:t> </a:t>
            </a:r>
            <a:r>
              <a:rPr lang="en"/>
              <a:t>of occupational HIV exposures, including: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Suggested labs (from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&amp;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Timeline of to start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Situations that warrant PEP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 the </a:t>
            </a:r>
            <a:r>
              <a:rPr b="1" lang="en"/>
              <a:t>long-term management</a:t>
            </a:r>
            <a:r>
              <a:rPr lang="en"/>
              <a:t> of PEP</a:t>
            </a:r>
            <a:endParaRPr b="1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agents to pick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Duration of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Follow up testing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key differences of </a:t>
            </a:r>
            <a:r>
              <a:rPr b="1" lang="en"/>
              <a:t>PEP in pregnancy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transmission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Which agents to use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breastfeeding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intrapartum </a:t>
            </a:r>
            <a:r>
              <a:rPr b="1" lang="en"/>
              <a:t>management</a:t>
            </a:r>
            <a:r>
              <a:rPr b="1" lang="en"/>
              <a:t> </a:t>
            </a:r>
            <a:r>
              <a:rPr lang="en"/>
              <a:t>of HIV</a:t>
            </a:r>
            <a:endParaRPr/>
          </a:p>
        </p:txBody>
      </p:sp>
      <p:pic>
        <p:nvPicPr>
          <p:cNvPr id="375" name="Google Shape;375;p48" title="frame (4).png"/>
          <p:cNvPicPr preferRelativeResize="0"/>
          <p:nvPr/>
        </p:nvPicPr>
        <p:blipFill rotWithShape="1">
          <a:blip r:embed="rId3">
            <a:alphaModFix/>
          </a:blip>
          <a:srcRect b="11169" l="11380" r="10725" t="11960"/>
          <a:stretch/>
        </p:blipFill>
        <p:spPr>
          <a:xfrm>
            <a:off x="3269775" y="94500"/>
            <a:ext cx="1214475" cy="11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</a:t>
            </a:r>
            <a:endParaRPr/>
          </a:p>
        </p:txBody>
      </p:sp>
      <p:sp>
        <p:nvSpPr>
          <p:cNvPr id="381" name="Google Shape;381;p49"/>
          <p:cNvSpPr txBox="1"/>
          <p:nvPr>
            <p:ph idx="1" type="body"/>
          </p:nvPr>
        </p:nvSpPr>
        <p:spPr>
          <a:xfrm>
            <a:off x="729450" y="1393075"/>
            <a:ext cx="76887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For transmission of HIV to occur, must have both</a:t>
            </a:r>
            <a:endParaRPr sz="1500"/>
          </a:p>
        </p:txBody>
      </p:sp>
      <p:sp>
        <p:nvSpPr>
          <p:cNvPr id="382" name="Google Shape;382;p49"/>
          <p:cNvSpPr txBox="1"/>
          <p:nvPr>
            <p:ph idx="1" type="body"/>
          </p:nvPr>
        </p:nvSpPr>
        <p:spPr>
          <a:xfrm>
            <a:off x="729325" y="19264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Infectious body fluid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Blood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Semen or vaginal fluid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Amniotic fluid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Breast milk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Not saliva!</a:t>
            </a:r>
            <a:endParaRPr sz="1200"/>
          </a:p>
        </p:txBody>
      </p:sp>
      <p:sp>
        <p:nvSpPr>
          <p:cNvPr id="383" name="Google Shape;383;p49"/>
          <p:cNvSpPr txBox="1"/>
          <p:nvPr>
            <p:ph idx="4294967295" type="body"/>
          </p:nvPr>
        </p:nvSpPr>
        <p:spPr>
          <a:xfrm>
            <a:off x="4643604" y="19264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" sz="1400"/>
              <a:t>Portal of entry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Percutaneous - Needle stick, IVDU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Mucous membranes - genitals, anal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 Cutaneous (with non-intact skin)</a:t>
            </a:r>
            <a:endParaRPr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0" title="Rplot.png"/>
          <p:cNvPicPr preferRelativeResize="0"/>
          <p:nvPr/>
        </p:nvPicPr>
        <p:blipFill rotWithShape="1">
          <a:blip r:embed="rId3">
            <a:alphaModFix/>
          </a:blip>
          <a:srcRect b="0" l="28896" r="0" t="0"/>
          <a:stretch/>
        </p:blipFill>
        <p:spPr>
          <a:xfrm>
            <a:off x="1371950" y="1393075"/>
            <a:ext cx="40634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390" name="Google Shape;390;p50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F382C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Blood transfusion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396" name="Google Shape;396;p51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F382C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Receptive anal intercourse</a:t>
                      </a:r>
                      <a:endParaRPr sz="1300">
                        <a:solidFill>
                          <a:srgbClr val="DF382C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pic>
        <p:nvPicPr>
          <p:cNvPr id="397" name="Google Shape;397;p51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0" y="139307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 </a:t>
            </a:r>
            <a:r>
              <a:rPr b="1" lang="en" sz="1500">
                <a:solidFill>
                  <a:srgbClr val="2D6987"/>
                </a:solidFill>
              </a:rPr>
              <a:t>50 y/o F</a:t>
            </a:r>
            <a:r>
              <a:rPr lang="en" sz="1500"/>
              <a:t> with PMH including hypothyroidism, ADHD p/w </a:t>
            </a:r>
            <a:r>
              <a:rPr b="1" lang="en" sz="1500">
                <a:solidFill>
                  <a:srgbClr val="DC4C64"/>
                </a:solidFill>
              </a:rPr>
              <a:t>a needle stick injury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Works in the at WVU, had injury while </a:t>
            </a:r>
            <a:r>
              <a:rPr lang="en" sz="1500"/>
              <a:t>disposing of </a:t>
            </a:r>
            <a:r>
              <a:rPr b="1" lang="en" sz="1500"/>
              <a:t>18 gauge needle</a:t>
            </a:r>
            <a:r>
              <a:rPr lang="en" sz="1500"/>
              <a:t>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Punctured the glove on her finger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Developed bleeding after injury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rgbClr val="896110"/>
                </a:solidFill>
              </a:rPr>
              <a:t>Source patient</a:t>
            </a:r>
            <a:r>
              <a:rPr lang="en" sz="1500"/>
              <a:t> HIV (+)</a:t>
            </a:r>
            <a:endParaRPr sz="1500"/>
          </a:p>
        </p:txBody>
      </p:sp>
      <p:sp>
        <p:nvSpPr>
          <p:cNvPr id="105" name="Google Shape;105;p16"/>
          <p:cNvSpPr/>
          <p:nvPr/>
        </p:nvSpPr>
        <p:spPr>
          <a:xfrm>
            <a:off x="4851075" y="3342450"/>
            <a:ext cx="3374400" cy="1171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Terms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Exposed patient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healthcare worker with needlestick injury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patient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patient whose blood the healthcare worker was exposed to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403" name="Google Shape;403;p52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F382C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Shared needles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</a:t>
                      </a: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pic>
        <p:nvPicPr>
          <p:cNvPr id="404" name="Google Shape;404;p52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0" y="139307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410" name="Google Shape;410;p53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 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pic>
        <p:nvPicPr>
          <p:cNvPr id="411" name="Google Shape;411;p53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0" y="1434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417" name="Google Shape;417;p54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F382C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Insertive anal intercourse</a:t>
                      </a:r>
                      <a:endParaRPr sz="1300">
                        <a:solidFill>
                          <a:srgbClr val="DF382C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</a:t>
                      </a: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pic>
        <p:nvPicPr>
          <p:cNvPr id="418" name="Google Shape;418;p54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0" y="1434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424" name="Google Shape;424;p55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F382C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Receptive penile-vaginal intercourse</a:t>
                      </a:r>
                      <a:endParaRPr sz="1300">
                        <a:solidFill>
                          <a:srgbClr val="DF382C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</a:t>
                      </a: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pic>
        <p:nvPicPr>
          <p:cNvPr id="425" name="Google Shape;425;p55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0" y="139307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6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690563"/>
            <a:ext cx="4524375" cy="452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1" name="Google Shape;431;p56"/>
          <p:cNvGraphicFramePr/>
          <p:nvPr/>
        </p:nvGraphicFramePr>
        <p:xfrm>
          <a:off x="4304625" y="1800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3120150"/>
                <a:gridCol w="164842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A1A1A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transfusion, HIV (+)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92.5%</a:t>
                      </a:r>
                      <a:endParaRPr b="1" sz="13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75 (1.4%)</a:t>
                      </a:r>
                      <a:endParaRPr b="1" sz="1300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Shared needles (IVDU)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160 (0.63%)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Percutaneous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(needle stick)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450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(0.23%)</a:t>
                      </a:r>
                      <a:endParaRPr b="1"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Insertive anal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900 (0.11%)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Receptive penile-vaginal intercourse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1250 (0.08%)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Insertive penile-vaginal intercourse</a:t>
                      </a:r>
                      <a:endParaRPr sz="13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in 2500</a:t>
                      </a: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(0.04%)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transmission: if </a:t>
            </a:r>
            <a:r>
              <a:rPr lang="en">
                <a:solidFill>
                  <a:srgbClr val="896110"/>
                </a:solidFill>
              </a:rPr>
              <a:t>source </a:t>
            </a:r>
            <a:r>
              <a:rPr lang="en"/>
              <a:t>is on ART</a:t>
            </a:r>
            <a:endParaRPr/>
          </a:p>
        </p:txBody>
      </p:sp>
      <p:sp>
        <p:nvSpPr>
          <p:cNvPr id="437" name="Google Shape;437;p5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</a:t>
            </a:r>
            <a:r>
              <a:rPr b="1" lang="en">
                <a:solidFill>
                  <a:srgbClr val="896110"/>
                </a:solidFill>
              </a:rPr>
              <a:t>source patient</a:t>
            </a:r>
            <a:r>
              <a:rPr lang="en"/>
              <a:t> </a:t>
            </a:r>
            <a:r>
              <a:rPr b="1" lang="en">
                <a:solidFill>
                  <a:srgbClr val="DF382C"/>
                </a:solidFill>
              </a:rPr>
              <a:t>being on ART</a:t>
            </a:r>
            <a:r>
              <a:rPr lang="en"/>
              <a:t> reduce the likelihood of transmission?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56635"/>
                </a:solidFill>
              </a:rPr>
              <a:t>Probably</a:t>
            </a:r>
            <a:endParaRPr b="1">
              <a:solidFill>
                <a:srgbClr val="35663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how much?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56635"/>
                </a:solidFill>
              </a:rPr>
              <a:t>We don’t know</a:t>
            </a:r>
            <a:endParaRPr b="1">
              <a:solidFill>
                <a:srgbClr val="35663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transmission: if </a:t>
            </a:r>
            <a:r>
              <a:rPr lang="en">
                <a:solidFill>
                  <a:srgbClr val="896110"/>
                </a:solidFill>
              </a:rPr>
              <a:t>source </a:t>
            </a:r>
            <a:r>
              <a:rPr lang="en"/>
              <a:t>is on ART</a:t>
            </a:r>
            <a:endParaRPr/>
          </a:p>
        </p:txBody>
      </p:sp>
      <p:sp>
        <p:nvSpPr>
          <p:cNvPr id="443" name="Google Shape;443;p58"/>
          <p:cNvSpPr txBox="1"/>
          <p:nvPr>
            <p:ph idx="1" type="body"/>
          </p:nvPr>
        </p:nvSpPr>
        <p:spPr>
          <a:xfrm>
            <a:off x="729450" y="1393075"/>
            <a:ext cx="76887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PARTNER study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Robust findings for </a:t>
            </a:r>
            <a:r>
              <a:rPr b="1" lang="en">
                <a:solidFill>
                  <a:srgbClr val="3B71CA"/>
                </a:solidFill>
              </a:rPr>
              <a:t>U=U</a:t>
            </a:r>
            <a:r>
              <a:rPr b="1" lang="en"/>
              <a:t>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only looked at </a:t>
            </a:r>
            <a:r>
              <a:rPr b="1" lang="en">
                <a:solidFill>
                  <a:srgbClr val="DF382C"/>
                </a:solidFill>
              </a:rPr>
              <a:t>sexual transmission</a:t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The 2020 SHEA guidelines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</a:t>
            </a:r>
            <a:r>
              <a:rPr lang="en"/>
              <a:t>appropriately</a:t>
            </a:r>
            <a:r>
              <a:rPr lang="en"/>
              <a:t> highlight that needlestick is similar to single unprotected sexual encounter in terms of transmission risk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No cases</a:t>
            </a:r>
            <a:r>
              <a:rPr lang="en"/>
              <a:t> of healthcare workers (HCW) living with HIV transmitting to patients if HCW has VL &lt; 1000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this is looking at </a:t>
            </a:r>
            <a:r>
              <a:rPr b="1" lang="en">
                <a:solidFill>
                  <a:srgbClr val="DF382C"/>
                </a:solidFill>
              </a:rPr>
              <a:t>HCW → patient</a:t>
            </a:r>
            <a:r>
              <a:rPr lang="en"/>
              <a:t>, not patient → HCW transmission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HIV transmission: if </a:t>
            </a:r>
            <a:r>
              <a:rPr lang="en">
                <a:solidFill>
                  <a:srgbClr val="896110"/>
                </a:solidFill>
              </a:rPr>
              <a:t>source </a:t>
            </a:r>
            <a:r>
              <a:rPr lang="en"/>
              <a:t>is on ART</a:t>
            </a:r>
            <a:endParaRPr/>
          </a:p>
        </p:txBody>
      </p:sp>
      <p:sp>
        <p:nvSpPr>
          <p:cNvPr id="449" name="Google Shape;449;p59"/>
          <p:cNvSpPr txBox="1"/>
          <p:nvPr>
            <p:ph idx="1" type="body"/>
          </p:nvPr>
        </p:nvSpPr>
        <p:spPr>
          <a:xfrm>
            <a:off x="729450" y="1393075"/>
            <a:ext cx="76887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Studies looking at PWID</a:t>
            </a:r>
            <a:r>
              <a:rPr lang="en"/>
              <a:t>: Some observational studies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 have implied that ART reduces HIV transmission among PWID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Modeling estimates from Vancouver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5</a:t>
            </a:r>
            <a:r>
              <a:rPr lang="en"/>
              <a:t>] project that </a:t>
            </a:r>
            <a:r>
              <a:rPr b="1" lang="en">
                <a:solidFill>
                  <a:srgbClr val="3B71CA"/>
                </a:solidFill>
              </a:rPr>
              <a:t>reduced transmission</a:t>
            </a:r>
            <a:r>
              <a:rPr b="1" lang="en"/>
              <a:t> may be more related to </a:t>
            </a:r>
            <a:r>
              <a:rPr b="1" lang="en">
                <a:solidFill>
                  <a:srgbClr val="3B71CA"/>
                </a:solidFill>
              </a:rPr>
              <a:t>reduced drug use</a:t>
            </a:r>
            <a:r>
              <a:rPr lang="en"/>
              <a:t> among </a:t>
            </a:r>
            <a:r>
              <a:rPr lang="en"/>
              <a:t>PLHIV</a:t>
            </a:r>
            <a:r>
              <a:rPr lang="en"/>
              <a:t> who are in treatment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Given the large reduction attributable to reduced drug use, they </a:t>
            </a:r>
            <a:r>
              <a:rPr lang="en" u="sng"/>
              <a:t>did not</a:t>
            </a:r>
            <a:r>
              <a:rPr lang="en"/>
              <a:t> find a large reduction </a:t>
            </a:r>
            <a:r>
              <a:rPr b="1" lang="en">
                <a:solidFill>
                  <a:srgbClr val="DF382C"/>
                </a:solidFill>
              </a:rPr>
              <a:t>attributable to ART alone</a:t>
            </a:r>
            <a:endParaRPr b="1">
              <a:solidFill>
                <a:srgbClr val="DF382C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mmediate management of occupational HIV exposures</a:t>
            </a:r>
            <a:endParaRPr/>
          </a:p>
        </p:txBody>
      </p:sp>
      <p:sp>
        <p:nvSpPr>
          <p:cNvPr id="455" name="Google Shape;455;p6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60"/>
          <p:cNvSpPr txBox="1"/>
          <p:nvPr>
            <p:ph idx="2" type="body"/>
          </p:nvPr>
        </p:nvSpPr>
        <p:spPr>
          <a:xfrm>
            <a:off x="5174225" y="574125"/>
            <a:ext cx="33744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the </a:t>
            </a:r>
            <a:r>
              <a:rPr b="1" lang="en"/>
              <a:t>risk of HIV transmission</a:t>
            </a:r>
            <a:r>
              <a:rPr lang="en"/>
              <a:t> in occupational exposures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>
                <a:solidFill>
                  <a:srgbClr val="DF382C"/>
                </a:solidFill>
              </a:rPr>
              <a:t>immediate management</a:t>
            </a:r>
            <a:r>
              <a:rPr b="1" lang="en"/>
              <a:t> </a:t>
            </a:r>
            <a:r>
              <a:rPr lang="en"/>
              <a:t>of occupational HIV exposures, including: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Suggested labs (from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&amp;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Timeline of to start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Situations that warrant PEP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 the </a:t>
            </a:r>
            <a:r>
              <a:rPr b="1" lang="en"/>
              <a:t>long-term management</a:t>
            </a:r>
            <a:r>
              <a:rPr lang="en"/>
              <a:t> of PEP</a:t>
            </a:r>
            <a:endParaRPr b="1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agents to pick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Duration of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Follow up testing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key differences of </a:t>
            </a:r>
            <a:r>
              <a:rPr b="1" lang="en"/>
              <a:t>PEP in pregnancy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transmission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Which agents to use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breastfeeding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intrapartum management </a:t>
            </a:r>
            <a:r>
              <a:rPr lang="en"/>
              <a:t>of HIV</a:t>
            </a:r>
            <a:endParaRPr/>
          </a:p>
        </p:txBody>
      </p:sp>
      <p:pic>
        <p:nvPicPr>
          <p:cNvPr id="457" name="Google Shape;457;p60" title="frame (4).png"/>
          <p:cNvPicPr preferRelativeResize="0"/>
          <p:nvPr/>
        </p:nvPicPr>
        <p:blipFill rotWithShape="1">
          <a:blip r:embed="rId3">
            <a:alphaModFix/>
          </a:blip>
          <a:srcRect b="11169" l="11380" r="10725" t="11960"/>
          <a:stretch/>
        </p:blipFill>
        <p:spPr>
          <a:xfrm>
            <a:off x="3269775" y="94500"/>
            <a:ext cx="1214475" cy="11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management</a:t>
            </a:r>
            <a:endParaRPr/>
          </a:p>
        </p:txBody>
      </p:sp>
      <p:sp>
        <p:nvSpPr>
          <p:cNvPr id="463" name="Google Shape;463;p61"/>
          <p:cNvSpPr txBox="1"/>
          <p:nvPr>
            <p:ph idx="1" type="body"/>
          </p:nvPr>
        </p:nvSpPr>
        <p:spPr>
          <a:xfrm>
            <a:off x="729450" y="1393075"/>
            <a:ext cx="5554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2"/>
                </a:solidFill>
              </a:rPr>
              <a:t>Wash the area well</a:t>
            </a:r>
            <a:endParaRPr sz="1300">
              <a:solidFill>
                <a:schemeClr val="dk2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With soap &amp; 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 agents (alcohol, CHG) are </a:t>
            </a:r>
            <a:r>
              <a:rPr lang="en"/>
              <a:t>virucidal</a:t>
            </a:r>
            <a:r>
              <a:rPr lang="en"/>
              <a:t> to HIV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No evidence to support their 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Report it occupational health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Immediate next steps (right after the needle stick)?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labs should be done on the </a:t>
            </a:r>
            <a:r>
              <a:rPr b="1" lang="en" sz="1400">
                <a:solidFill>
                  <a:srgbClr val="3B71CA"/>
                </a:solidFill>
              </a:rPr>
              <a:t>exposed patient</a:t>
            </a:r>
            <a:r>
              <a:rPr lang="en" sz="1400"/>
              <a:t>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do you want to know about the </a:t>
            </a:r>
            <a:r>
              <a:rPr b="1" lang="en" sz="1400">
                <a:solidFill>
                  <a:srgbClr val="896110"/>
                </a:solidFill>
              </a:rPr>
              <a:t>source patient</a:t>
            </a:r>
            <a:r>
              <a:rPr lang="en" sz="1400"/>
              <a:t>?</a:t>
            </a:r>
            <a:endParaRPr sz="1400">
              <a:solidFill>
                <a:srgbClr val="1A1A1A"/>
              </a:solidFill>
            </a:endParaRPr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Poll</a:t>
            </a:r>
            <a:endParaRPr/>
          </a:p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50 y/o F</a:t>
            </a:r>
            <a:r>
              <a:rPr lang="en" sz="1400"/>
              <a:t> with PMH including hypothyroidism, ADHD p/w </a:t>
            </a:r>
            <a:r>
              <a:rPr b="1" lang="en" sz="1400">
                <a:solidFill>
                  <a:srgbClr val="DC4C64"/>
                </a:solidFill>
              </a:rPr>
              <a:t>a needle stick injury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18 gauge needle to finger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Immediate bleeding </a:t>
            </a:r>
            <a:endParaRPr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management</a:t>
            </a:r>
            <a:endParaRPr/>
          </a:p>
        </p:txBody>
      </p:sp>
      <p:sp>
        <p:nvSpPr>
          <p:cNvPr id="469" name="Google Shape;469;p62"/>
          <p:cNvSpPr txBox="1"/>
          <p:nvPr>
            <p:ph idx="1" type="body"/>
          </p:nvPr>
        </p:nvSpPr>
        <p:spPr>
          <a:xfrm>
            <a:off x="729450" y="1393075"/>
            <a:ext cx="492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2"/>
                </a:solidFill>
              </a:rPr>
              <a:t>Wash the area well</a:t>
            </a:r>
            <a:endParaRPr sz="1300">
              <a:solidFill>
                <a:schemeClr val="dk2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With soap &amp; 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 agents (alcohol, CHG) are virucidal to HIV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No evidence to support their 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Report it occupational health</a:t>
            </a:r>
            <a:endParaRPr/>
          </a:p>
        </p:txBody>
      </p:sp>
      <p:sp>
        <p:nvSpPr>
          <p:cNvPr id="470" name="Google Shape;470;p62"/>
          <p:cNvSpPr/>
          <p:nvPr/>
        </p:nvSpPr>
        <p:spPr>
          <a:xfrm>
            <a:off x="5308650" y="1168050"/>
            <a:ext cx="3397500" cy="3448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Makary et al </a:t>
            </a:r>
            <a:r>
              <a:rPr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(NEJM, 2007)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6</a:t>
            </a:r>
            <a:r>
              <a:rPr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Survey of 700 surgical residents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By the end of residency: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had a needlestick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53%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had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needlestick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from a </a:t>
            </a: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high risk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patient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Mean (PGY-5):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7.7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exposures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Frequently not reported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51% did not report their most recent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16% involved high risk patient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Who 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the residents tell?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Most common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attending (51%)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Least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significant other (13%)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management: </a:t>
            </a:r>
            <a:r>
              <a:rPr lang="en">
                <a:solidFill>
                  <a:srgbClr val="896110"/>
                </a:solidFill>
              </a:rPr>
              <a:t>Source patient</a:t>
            </a:r>
            <a:r>
              <a:rPr lang="en"/>
              <a:t>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476" name="Google Shape;476;p63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source has </a:t>
            </a:r>
            <a:r>
              <a:rPr i="1" lang="en"/>
              <a:t>known HIV</a:t>
            </a:r>
            <a:r>
              <a:rPr lang="en"/>
              <a:t>, d</a:t>
            </a:r>
            <a:r>
              <a:rPr lang="en"/>
              <a:t>o not delay PEP while awaiting this info!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Ideally, started within </a:t>
            </a:r>
            <a:r>
              <a:rPr b="1" lang="en">
                <a:solidFill>
                  <a:srgbClr val="DF382C"/>
                </a:solidFill>
              </a:rPr>
              <a:t>1-2 hours of exposure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Cutoff</a:t>
            </a:r>
            <a:r>
              <a:rPr lang="en"/>
              <a:t>: 72 hours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Exceptionally high risk</a:t>
            </a:r>
            <a:r>
              <a:rPr lang="en"/>
              <a:t>: USPHS says can be up to a week (but likely very reduced effectiveness)</a:t>
            </a:r>
            <a:endParaRPr/>
          </a:p>
        </p:txBody>
      </p:sp>
      <p:sp>
        <p:nvSpPr>
          <p:cNvPr id="477" name="Google Shape;477;p63"/>
          <p:cNvSpPr/>
          <p:nvPr/>
        </p:nvSpPr>
        <p:spPr>
          <a:xfrm>
            <a:off x="729325" y="1393075"/>
            <a:ext cx="3774300" cy="17841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patient </a:t>
            </a:r>
            <a:endParaRPr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Ideally, source patient should be tested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If source is known to be HIV (+), ask about: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Recent viral load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Treatment history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Any resistance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management: </a:t>
            </a:r>
            <a:r>
              <a:rPr lang="en">
                <a:solidFill>
                  <a:srgbClr val="3B71CA"/>
                </a:solidFill>
              </a:rPr>
              <a:t>Exposed patient</a:t>
            </a:r>
            <a:r>
              <a:rPr lang="en"/>
              <a:t>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483" name="Google Shape;483;p64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testing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HIV, HCV, anti-HBs, HBsAg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Baseline labs for PEP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Pregnancy testing</a:t>
            </a:r>
            <a:endParaRPr/>
          </a:p>
        </p:txBody>
      </p:sp>
      <p:sp>
        <p:nvSpPr>
          <p:cNvPr id="484" name="Google Shape;484;p64"/>
          <p:cNvSpPr/>
          <p:nvPr/>
        </p:nvSpPr>
        <p:spPr>
          <a:xfrm>
            <a:off x="4643600" y="1393075"/>
            <a:ext cx="3774300" cy="28617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Counseling the HCW</a:t>
            </a:r>
            <a:endParaRPr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Discuss what their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risk of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acquiring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HIV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Many HCW may not know the 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success of modern HIV treatment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so they will have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understandable anxiety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about HIV/AIDS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Discuss risk them (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exposed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transmitting HIV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Highest risk in first 6-12 weeks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Need for condoms &amp; not donating blood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Watch out for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acute retroviral symptoms</a:t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Discuss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side effects of PEP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One study showed only 60% adherence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start PEP?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490" name="Google Shape;490;p65"/>
          <p:cNvSpPr txBox="1"/>
          <p:nvPr>
            <p:ph idx="1" type="body"/>
          </p:nvPr>
        </p:nvSpPr>
        <p:spPr>
          <a:xfrm>
            <a:off x="729450" y="4648375"/>
            <a:ext cx="76887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Management</a:t>
            </a:r>
            <a:r>
              <a:rPr lang="en"/>
              <a:t> is different if the </a:t>
            </a:r>
            <a:r>
              <a:rPr b="1" lang="en">
                <a:solidFill>
                  <a:srgbClr val="896110"/>
                </a:solidFill>
              </a:rPr>
              <a:t>source</a:t>
            </a:r>
            <a:r>
              <a:rPr lang="en"/>
              <a:t> is thought to potentially have </a:t>
            </a:r>
            <a:r>
              <a:rPr b="1" lang="en"/>
              <a:t>acute HIV </a:t>
            </a:r>
            <a:r>
              <a:rPr lang="en">
                <a:solidFill>
                  <a:srgbClr val="404247"/>
                </a:solidFill>
              </a:rPr>
              <a:t>(beyond the scope of this talk)</a:t>
            </a:r>
            <a:endParaRPr>
              <a:solidFill>
                <a:srgbClr val="404247"/>
              </a:solidFill>
            </a:endParaRPr>
          </a:p>
        </p:txBody>
      </p:sp>
      <p:sp>
        <p:nvSpPr>
          <p:cNvPr id="491" name="Google Shape;491;p65"/>
          <p:cNvSpPr/>
          <p:nvPr/>
        </p:nvSpPr>
        <p:spPr>
          <a:xfrm>
            <a:off x="729450" y="1393075"/>
            <a:ext cx="1832400" cy="6915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3566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is HIV negative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65"/>
          <p:cNvSpPr/>
          <p:nvPr/>
        </p:nvSpPr>
        <p:spPr>
          <a:xfrm>
            <a:off x="3657600" y="1393075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Unknown HIV status of 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65"/>
          <p:cNvSpPr/>
          <p:nvPr/>
        </p:nvSpPr>
        <p:spPr>
          <a:xfrm>
            <a:off x="6585750" y="1393075"/>
            <a:ext cx="1832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is HIV positive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65"/>
          <p:cNvSpPr/>
          <p:nvPr/>
        </p:nvSpPr>
        <p:spPr>
          <a:xfrm>
            <a:off x="729450" y="2962675"/>
            <a:ext cx="1832400" cy="691500"/>
          </a:xfrm>
          <a:prstGeom prst="rect">
            <a:avLst/>
          </a:prstGeom>
          <a:solidFill>
            <a:srgbClr val="356635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 PEP needed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CF1E4"/>
                </a:solidFill>
                <a:latin typeface="Open Sans"/>
                <a:ea typeface="Open Sans"/>
                <a:cs typeface="Open Sans"/>
                <a:sym typeface="Open Sans"/>
              </a:rPr>
              <a:t>Can stop PEP if already started</a:t>
            </a:r>
            <a:endParaRPr sz="1200">
              <a:solidFill>
                <a:srgbClr val="DCF1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65"/>
          <p:cNvSpPr/>
          <p:nvPr/>
        </p:nvSpPr>
        <p:spPr>
          <a:xfrm>
            <a:off x="6585750" y="2962675"/>
            <a:ext cx="1832400" cy="691500"/>
          </a:xfrm>
          <a:prstGeom prst="rect">
            <a:avLst/>
          </a:prstGeom>
          <a:solidFill>
            <a:srgbClr val="B03D50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Start PEP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AE4E8"/>
                </a:solidFill>
                <a:latin typeface="Open Sans"/>
                <a:ea typeface="Open Sans"/>
                <a:cs typeface="Open Sans"/>
                <a:sym typeface="Open Sans"/>
              </a:rPr>
              <a:t>(ASAP, within 72h)</a:t>
            </a:r>
            <a:endParaRPr sz="1200">
              <a:solidFill>
                <a:srgbClr val="FAE4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65"/>
          <p:cNvSpPr/>
          <p:nvPr/>
        </p:nvSpPr>
        <p:spPr>
          <a:xfrm>
            <a:off x="3657600" y="2632350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Test the 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With 4th generation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7" name="Google Shape;497;p65"/>
          <p:cNvCxnSpPr>
            <a:stCxn id="491" idx="2"/>
            <a:endCxn id="494" idx="0"/>
          </p:cNvCxnSpPr>
          <p:nvPr/>
        </p:nvCxnSpPr>
        <p:spPr>
          <a:xfrm>
            <a:off x="1645650" y="2084575"/>
            <a:ext cx="0" cy="87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" name="Google Shape;498;p65"/>
          <p:cNvCxnSpPr>
            <a:stCxn id="493" idx="2"/>
            <a:endCxn id="495" idx="0"/>
          </p:cNvCxnSpPr>
          <p:nvPr/>
        </p:nvCxnSpPr>
        <p:spPr>
          <a:xfrm>
            <a:off x="7501950" y="2084575"/>
            <a:ext cx="0" cy="87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65"/>
          <p:cNvCxnSpPr>
            <a:stCxn id="492" idx="2"/>
            <a:endCxn id="496" idx="0"/>
          </p:cNvCxnSpPr>
          <p:nvPr/>
        </p:nvCxnSpPr>
        <p:spPr>
          <a:xfrm>
            <a:off x="4573800" y="2084575"/>
            <a:ext cx="0" cy="54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0" name="Google Shape;500;p65"/>
          <p:cNvCxnSpPr>
            <a:stCxn id="496" idx="1"/>
            <a:endCxn id="494" idx="3"/>
          </p:cNvCxnSpPr>
          <p:nvPr/>
        </p:nvCxnSpPr>
        <p:spPr>
          <a:xfrm flipH="1">
            <a:off x="2562000" y="2978100"/>
            <a:ext cx="1095600" cy="330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1" name="Google Shape;501;p65"/>
          <p:cNvCxnSpPr>
            <a:stCxn id="496" idx="3"/>
            <a:endCxn id="495" idx="1"/>
          </p:cNvCxnSpPr>
          <p:nvPr/>
        </p:nvCxnSpPr>
        <p:spPr>
          <a:xfrm>
            <a:off x="5490000" y="2978100"/>
            <a:ext cx="1095900" cy="330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65"/>
          <p:cNvSpPr txBox="1"/>
          <p:nvPr/>
        </p:nvSpPr>
        <p:spPr>
          <a:xfrm>
            <a:off x="2705400" y="2729050"/>
            <a:ext cx="95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Negative</a:t>
            </a:r>
            <a:endParaRPr b="1"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65"/>
          <p:cNvSpPr txBox="1"/>
          <p:nvPr/>
        </p:nvSpPr>
        <p:spPr>
          <a:xfrm>
            <a:off x="5633550" y="2669125"/>
            <a:ext cx="95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C4C64"/>
                </a:solidFill>
                <a:latin typeface="Open Sans"/>
                <a:ea typeface="Open Sans"/>
                <a:cs typeface="Open Sans"/>
                <a:sym typeface="Open Sans"/>
              </a:rPr>
              <a:t>Positive</a:t>
            </a:r>
            <a:endParaRPr b="1"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65"/>
          <p:cNvSpPr/>
          <p:nvPr/>
        </p:nvSpPr>
        <p:spPr>
          <a:xfrm>
            <a:off x="3655800" y="3879200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High risk exposure/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patient?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5" name="Google Shape;505;p65"/>
          <p:cNvCxnSpPr>
            <a:stCxn id="496" idx="2"/>
            <a:endCxn id="504" idx="0"/>
          </p:cNvCxnSpPr>
          <p:nvPr/>
        </p:nvCxnSpPr>
        <p:spPr>
          <a:xfrm flipH="1">
            <a:off x="4572000" y="3323850"/>
            <a:ext cx="1800" cy="55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6" name="Google Shape;506;p65"/>
          <p:cNvCxnSpPr>
            <a:endCxn id="495" idx="2"/>
          </p:cNvCxnSpPr>
          <p:nvPr/>
        </p:nvCxnSpPr>
        <p:spPr>
          <a:xfrm flipH="1" rot="10800000">
            <a:off x="5488050" y="3654175"/>
            <a:ext cx="2013900" cy="5709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65"/>
          <p:cNvCxnSpPr>
            <a:stCxn id="504" idx="1"/>
            <a:endCxn id="494" idx="2"/>
          </p:cNvCxnSpPr>
          <p:nvPr/>
        </p:nvCxnSpPr>
        <p:spPr>
          <a:xfrm rot="10800000">
            <a:off x="1645800" y="3654050"/>
            <a:ext cx="2010000" cy="5709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8" name="Google Shape;508;p65"/>
          <p:cNvSpPr txBox="1"/>
          <p:nvPr/>
        </p:nvSpPr>
        <p:spPr>
          <a:xfrm>
            <a:off x="1647600" y="3855650"/>
            <a:ext cx="20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b="1"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65"/>
          <p:cNvSpPr txBox="1"/>
          <p:nvPr/>
        </p:nvSpPr>
        <p:spPr>
          <a:xfrm>
            <a:off x="5488200" y="3855650"/>
            <a:ext cx="20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65"/>
          <p:cNvSpPr txBox="1"/>
          <p:nvPr/>
        </p:nvSpPr>
        <p:spPr>
          <a:xfrm>
            <a:off x="3657600" y="3323850"/>
            <a:ext cx="93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Unable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65"/>
          <p:cNvSpPr txBox="1"/>
          <p:nvPr/>
        </p:nvSpPr>
        <p:spPr>
          <a:xfrm>
            <a:off x="4572000" y="3323850"/>
            <a:ext cx="11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test souce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ong-term management of PEP</a:t>
            </a:r>
            <a:endParaRPr/>
          </a:p>
        </p:txBody>
      </p:sp>
      <p:sp>
        <p:nvSpPr>
          <p:cNvPr id="517" name="Google Shape;517;p6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6"/>
          <p:cNvSpPr txBox="1"/>
          <p:nvPr>
            <p:ph idx="2" type="body"/>
          </p:nvPr>
        </p:nvSpPr>
        <p:spPr>
          <a:xfrm>
            <a:off x="5174225" y="574125"/>
            <a:ext cx="33744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the </a:t>
            </a:r>
            <a:r>
              <a:rPr b="1" lang="en"/>
              <a:t>risk of HIV transmission</a:t>
            </a:r>
            <a:r>
              <a:rPr lang="en"/>
              <a:t> in occupational exposures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immediate management </a:t>
            </a:r>
            <a:r>
              <a:rPr lang="en"/>
              <a:t>of occupational HIV exposures, including: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Suggested labs (from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&amp;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Timeline of to start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Situations that warrant PEP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 the </a:t>
            </a:r>
            <a:r>
              <a:rPr b="1" lang="en">
                <a:solidFill>
                  <a:srgbClr val="DF382C"/>
                </a:solidFill>
              </a:rPr>
              <a:t>long-term management</a:t>
            </a:r>
            <a:r>
              <a:rPr lang="en"/>
              <a:t> of PEP</a:t>
            </a:r>
            <a:endParaRPr b="1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agents to pick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Duration of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Follow up testing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key differences of </a:t>
            </a:r>
            <a:r>
              <a:rPr b="1" lang="en"/>
              <a:t>PEP in pregnancy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transmission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Which agents to use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breastfeeding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intrapartum management </a:t>
            </a:r>
            <a:r>
              <a:rPr lang="en"/>
              <a:t>of HIV</a:t>
            </a:r>
            <a:endParaRPr/>
          </a:p>
        </p:txBody>
      </p:sp>
      <p:pic>
        <p:nvPicPr>
          <p:cNvPr id="519" name="Google Shape;519;p66" title="frame (4).png"/>
          <p:cNvPicPr preferRelativeResize="0"/>
          <p:nvPr/>
        </p:nvPicPr>
        <p:blipFill rotWithShape="1">
          <a:blip r:embed="rId3">
            <a:alphaModFix/>
          </a:blip>
          <a:srcRect b="11169" l="11380" r="10725" t="11960"/>
          <a:stretch/>
        </p:blipFill>
        <p:spPr>
          <a:xfrm>
            <a:off x="3269775" y="94500"/>
            <a:ext cx="1214475" cy="11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PEP: </a:t>
            </a:r>
            <a:r>
              <a:rPr lang="en"/>
              <a:t>US Public Health Service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525" name="Google Shape;525;p67"/>
          <p:cNvSpPr/>
          <p:nvPr/>
        </p:nvSpPr>
        <p:spPr>
          <a:xfrm>
            <a:off x="2785525" y="1848643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67"/>
          <p:cNvSpPr/>
          <p:nvPr/>
        </p:nvSpPr>
        <p:spPr>
          <a:xfrm>
            <a:off x="872425" y="184856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67"/>
          <p:cNvSpPr txBox="1"/>
          <p:nvPr/>
        </p:nvSpPr>
        <p:spPr>
          <a:xfrm>
            <a:off x="2447425" y="1848568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67"/>
          <p:cNvSpPr/>
          <p:nvPr/>
        </p:nvSpPr>
        <p:spPr>
          <a:xfrm>
            <a:off x="872425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Prefered HIV PEP regimen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67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Notably, </a:t>
            </a:r>
            <a:r>
              <a:rPr b="1" lang="en"/>
              <a:t>not updated since </a:t>
            </a:r>
            <a:r>
              <a:rPr b="1" lang="en">
                <a:solidFill>
                  <a:srgbClr val="DF382C"/>
                </a:solidFill>
              </a:rPr>
              <a:t>2013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was right around when dolutegravir came to market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8"/>
          <p:cNvSpPr/>
          <p:nvPr/>
        </p:nvSpPr>
        <p:spPr>
          <a:xfrm>
            <a:off x="1274075" y="1785250"/>
            <a:ext cx="2571900" cy="3161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One of the boxes below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68"/>
          <p:cNvSpPr/>
          <p:nvPr/>
        </p:nvSpPr>
        <p:spPr>
          <a:xfrm>
            <a:off x="5301375" y="1785250"/>
            <a:ext cx="2571900" cy="3161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One of the boxes below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6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uggested </a:t>
            </a:r>
            <a:r>
              <a:rPr lang="en"/>
              <a:t>PEP: US Public Health Service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537" name="Google Shape;537;p68"/>
          <p:cNvSpPr/>
          <p:nvPr/>
        </p:nvSpPr>
        <p:spPr>
          <a:xfrm>
            <a:off x="1443050" y="2123575"/>
            <a:ext cx="2250600" cy="273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68"/>
          <p:cNvSpPr txBox="1"/>
          <p:nvPr/>
        </p:nvSpPr>
        <p:spPr>
          <a:xfrm>
            <a:off x="3845975" y="1785150"/>
            <a:ext cx="14553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-AND-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68"/>
          <p:cNvSpPr/>
          <p:nvPr/>
        </p:nvSpPr>
        <p:spPr>
          <a:xfrm>
            <a:off x="1274075" y="1393075"/>
            <a:ext cx="6599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Alternate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PEP regimens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 order of preference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68"/>
          <p:cNvSpPr/>
          <p:nvPr/>
        </p:nvSpPr>
        <p:spPr>
          <a:xfrm>
            <a:off x="5481650" y="2123575"/>
            <a:ext cx="2250600" cy="495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(Truvada)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68"/>
          <p:cNvSpPr/>
          <p:nvPr/>
        </p:nvSpPr>
        <p:spPr>
          <a:xfrm>
            <a:off x="5481650" y="2807650"/>
            <a:ext cx="2250600" cy="495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 + 3TC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+ lamivudine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68"/>
          <p:cNvSpPr/>
          <p:nvPr/>
        </p:nvSpPr>
        <p:spPr>
          <a:xfrm>
            <a:off x="5481650" y="3491725"/>
            <a:ext cx="2250600" cy="495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AZT/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3TC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(Combivir)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Zidovudine/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lamivudine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68"/>
          <p:cNvSpPr/>
          <p:nvPr/>
        </p:nvSpPr>
        <p:spPr>
          <a:xfrm>
            <a:off x="5481650" y="4175800"/>
            <a:ext cx="2250600" cy="495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AZT + 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Zidovudine +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68"/>
          <p:cNvSpPr/>
          <p:nvPr/>
        </p:nvSpPr>
        <p:spPr>
          <a:xfrm>
            <a:off x="1443050" y="2482562"/>
            <a:ext cx="2250600" cy="483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DRV/r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Darunavir + ritonavir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68"/>
          <p:cNvSpPr/>
          <p:nvPr/>
        </p:nvSpPr>
        <p:spPr>
          <a:xfrm>
            <a:off x="1443050" y="3769850"/>
            <a:ext cx="2250600" cy="483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ATV/r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Atazanavir + ritonavir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68"/>
          <p:cNvSpPr/>
          <p:nvPr/>
        </p:nvSpPr>
        <p:spPr>
          <a:xfrm>
            <a:off x="1443050" y="3051850"/>
            <a:ext cx="2250600" cy="273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ETR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etravirine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68"/>
          <p:cNvSpPr/>
          <p:nvPr/>
        </p:nvSpPr>
        <p:spPr>
          <a:xfrm>
            <a:off x="1443050" y="3410850"/>
            <a:ext cx="2250600" cy="273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RPV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rilpivirine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68"/>
          <p:cNvSpPr/>
          <p:nvPr/>
        </p:nvSpPr>
        <p:spPr>
          <a:xfrm>
            <a:off x="1443050" y="4339150"/>
            <a:ext cx="2250600" cy="483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LPV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/r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Lopinavir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ritonavir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68"/>
          <p:cNvSpPr txBox="1"/>
          <p:nvPr/>
        </p:nvSpPr>
        <p:spPr>
          <a:xfrm>
            <a:off x="7995600" y="2706625"/>
            <a:ext cx="1148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Helpful in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advanced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CKD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0" name="Google Shape;550;p68"/>
          <p:cNvCxnSpPr>
            <a:stCxn id="549" idx="2"/>
            <a:endCxn id="542" idx="3"/>
          </p:cNvCxnSpPr>
          <p:nvPr/>
        </p:nvCxnSpPr>
        <p:spPr>
          <a:xfrm rot="5400000">
            <a:off x="8027100" y="3196825"/>
            <a:ext cx="247800" cy="8376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PEP options: CDC &amp; others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8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556" name="Google Shape;556;p69"/>
          <p:cNvSpPr/>
          <p:nvPr/>
        </p:nvSpPr>
        <p:spPr>
          <a:xfrm>
            <a:off x="729450" y="188025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69"/>
          <p:cNvSpPr/>
          <p:nvPr/>
        </p:nvSpPr>
        <p:spPr>
          <a:xfrm>
            <a:off x="2642550" y="18802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69"/>
          <p:cNvSpPr/>
          <p:nvPr/>
        </p:nvSpPr>
        <p:spPr>
          <a:xfrm>
            <a:off x="729450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69"/>
          <p:cNvSpPr txBox="1"/>
          <p:nvPr/>
        </p:nvSpPr>
        <p:spPr>
          <a:xfrm>
            <a:off x="2304450" y="188025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PEP options: CDC &amp; others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0"/>
          <p:cNvSpPr/>
          <p:nvPr/>
        </p:nvSpPr>
        <p:spPr>
          <a:xfrm>
            <a:off x="729450" y="188025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70"/>
          <p:cNvSpPr/>
          <p:nvPr/>
        </p:nvSpPr>
        <p:spPr>
          <a:xfrm>
            <a:off x="2642550" y="18802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70"/>
          <p:cNvSpPr/>
          <p:nvPr/>
        </p:nvSpPr>
        <p:spPr>
          <a:xfrm>
            <a:off x="2642550" y="27326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70"/>
          <p:cNvSpPr/>
          <p:nvPr/>
        </p:nvSpPr>
        <p:spPr>
          <a:xfrm>
            <a:off x="729450" y="2732525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70"/>
          <p:cNvSpPr/>
          <p:nvPr/>
        </p:nvSpPr>
        <p:spPr>
          <a:xfrm>
            <a:off x="729450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70"/>
          <p:cNvSpPr txBox="1"/>
          <p:nvPr/>
        </p:nvSpPr>
        <p:spPr>
          <a:xfrm>
            <a:off x="2304450" y="188025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70"/>
          <p:cNvSpPr txBox="1"/>
          <p:nvPr/>
        </p:nvSpPr>
        <p:spPr>
          <a:xfrm>
            <a:off x="2304450" y="2732525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70"/>
          <p:cNvSpPr txBox="1"/>
          <p:nvPr/>
        </p:nvSpPr>
        <p:spPr>
          <a:xfrm>
            <a:off x="4699250" y="2885900"/>
            <a:ext cx="241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ideal due to BID dosing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3" name="Google Shape;573;p70"/>
          <p:cNvCxnSpPr>
            <a:stCxn id="572" idx="1"/>
            <a:endCxn id="567" idx="3"/>
          </p:cNvCxnSpPr>
          <p:nvPr/>
        </p:nvCxnSpPr>
        <p:spPr>
          <a:xfrm rot="10800000">
            <a:off x="4217450" y="307835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PEP options: </a:t>
            </a:r>
            <a:r>
              <a:rPr lang="en" strike="sngStrike">
                <a:solidFill>
                  <a:srgbClr val="B03D50"/>
                </a:solidFill>
              </a:rPr>
              <a:t>CDC</a:t>
            </a:r>
            <a:r>
              <a:rPr lang="en"/>
              <a:t> &amp; others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579" name="Google Shape;579;p71"/>
          <p:cNvSpPr/>
          <p:nvPr/>
        </p:nvSpPr>
        <p:spPr>
          <a:xfrm>
            <a:off x="729450" y="188025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2642550" y="18802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71"/>
          <p:cNvSpPr/>
          <p:nvPr/>
        </p:nvSpPr>
        <p:spPr>
          <a:xfrm>
            <a:off x="2642550" y="27326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71"/>
          <p:cNvSpPr/>
          <p:nvPr/>
        </p:nvSpPr>
        <p:spPr>
          <a:xfrm>
            <a:off x="729450" y="2732525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71"/>
          <p:cNvSpPr/>
          <p:nvPr/>
        </p:nvSpPr>
        <p:spPr>
          <a:xfrm>
            <a:off x="729450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71"/>
          <p:cNvSpPr txBox="1"/>
          <p:nvPr/>
        </p:nvSpPr>
        <p:spPr>
          <a:xfrm>
            <a:off x="2304450" y="188025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71"/>
          <p:cNvSpPr txBox="1"/>
          <p:nvPr/>
        </p:nvSpPr>
        <p:spPr>
          <a:xfrm>
            <a:off x="2304450" y="2732525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71"/>
          <p:cNvSpPr txBox="1"/>
          <p:nvPr/>
        </p:nvSpPr>
        <p:spPr>
          <a:xfrm>
            <a:off x="4699250" y="3738200"/>
            <a:ext cx="288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listed by CDC [</a:t>
            </a:r>
            <a:r>
              <a:rPr b="1" lang="en" sz="13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9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 (off label)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7" name="Google Shape;587;p71"/>
          <p:cNvCxnSpPr>
            <a:stCxn id="586" idx="1"/>
            <a:endCxn id="588" idx="3"/>
          </p:cNvCxnSpPr>
          <p:nvPr/>
        </p:nvCxnSpPr>
        <p:spPr>
          <a:xfrm rot="10800000">
            <a:off x="4217450" y="393065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8" name="Google Shape;588;p71"/>
          <p:cNvSpPr/>
          <p:nvPr/>
        </p:nvSpPr>
        <p:spPr>
          <a:xfrm>
            <a:off x="2642550" y="35849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BIC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Bictegravir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71"/>
          <p:cNvSpPr/>
          <p:nvPr/>
        </p:nvSpPr>
        <p:spPr>
          <a:xfrm>
            <a:off x="729450" y="35848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TAF/FTC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71"/>
          <p:cNvSpPr txBox="1"/>
          <p:nvPr/>
        </p:nvSpPr>
        <p:spPr>
          <a:xfrm>
            <a:off x="2304450" y="358490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71"/>
          <p:cNvSpPr txBox="1"/>
          <p:nvPr/>
        </p:nvSpPr>
        <p:spPr>
          <a:xfrm>
            <a:off x="4699250" y="2885900"/>
            <a:ext cx="241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Less ideal due to BID dosing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2" name="Google Shape;592;p71"/>
          <p:cNvCxnSpPr>
            <a:stCxn id="591" idx="1"/>
          </p:cNvCxnSpPr>
          <p:nvPr/>
        </p:nvCxnSpPr>
        <p:spPr>
          <a:xfrm rot="10800000">
            <a:off x="4217450" y="3078350"/>
            <a:ext cx="4818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</a:t>
            </a:r>
            <a:r>
              <a:rPr lang="en"/>
              <a:t>Immediate </a:t>
            </a:r>
            <a:r>
              <a:rPr lang="en"/>
              <a:t>next</a:t>
            </a:r>
            <a:r>
              <a:rPr lang="en"/>
              <a:t> steps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9450" y="1393075"/>
            <a:ext cx="5562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</a:t>
            </a:r>
            <a:r>
              <a:rPr b="1" lang="en" sz="1400">
                <a:solidFill>
                  <a:srgbClr val="3B71CA"/>
                </a:solidFill>
              </a:rPr>
              <a:t>exposed patient</a:t>
            </a:r>
            <a:r>
              <a:rPr lang="en" sz="1400"/>
              <a:t> washed the injured area with soap and water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She was already in the ED (at time of needle stick), so labs were obtained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At time of needle stick, </a:t>
            </a:r>
            <a:r>
              <a:rPr b="1" lang="en" sz="1400">
                <a:solidFill>
                  <a:srgbClr val="896110"/>
                </a:solidFill>
              </a:rPr>
              <a:t>source patient</a:t>
            </a:r>
            <a:r>
              <a:rPr lang="en" sz="1400"/>
              <a:t> had already left the ED</a:t>
            </a:r>
            <a:endParaRPr sz="1400"/>
          </a:p>
        </p:txBody>
      </p:sp>
      <p:graphicFrame>
        <p:nvGraphicFramePr>
          <p:cNvPr id="119" name="Google Shape;119;p18"/>
          <p:cNvGraphicFramePr/>
          <p:nvPr/>
        </p:nvGraphicFramePr>
        <p:xfrm>
          <a:off x="6421200" y="86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(4G)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0.25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20" name="Google Shape;120;p18"/>
          <p:cNvGraphicFramePr/>
          <p:nvPr/>
        </p:nvGraphicFramePr>
        <p:xfrm>
          <a:off x="6421200" y="251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114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uPreg test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8"/>
          <p:cNvSpPr/>
          <p:nvPr/>
        </p:nvSpPr>
        <p:spPr>
          <a:xfrm>
            <a:off x="2430175" y="3316775"/>
            <a:ext cx="1832400" cy="9048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Home meds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Levothyroxine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Vyvanse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Ozempic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PEP options: CDC &amp; others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</a:t>
            </a:r>
            <a:r>
              <a:rPr lang="en"/>
              <a:t>]</a:t>
            </a:r>
            <a:endParaRPr/>
          </a:p>
        </p:txBody>
      </p:sp>
      <p:sp>
        <p:nvSpPr>
          <p:cNvPr id="598" name="Google Shape;598;p72"/>
          <p:cNvSpPr/>
          <p:nvPr/>
        </p:nvSpPr>
        <p:spPr>
          <a:xfrm>
            <a:off x="729450" y="188025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72"/>
          <p:cNvSpPr/>
          <p:nvPr/>
        </p:nvSpPr>
        <p:spPr>
          <a:xfrm>
            <a:off x="2642550" y="18802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72"/>
          <p:cNvSpPr/>
          <p:nvPr/>
        </p:nvSpPr>
        <p:spPr>
          <a:xfrm>
            <a:off x="2642550" y="27326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72"/>
          <p:cNvSpPr/>
          <p:nvPr/>
        </p:nvSpPr>
        <p:spPr>
          <a:xfrm>
            <a:off x="2642550" y="35849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BIC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Bictegravir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72"/>
          <p:cNvSpPr/>
          <p:nvPr/>
        </p:nvSpPr>
        <p:spPr>
          <a:xfrm>
            <a:off x="729450" y="2732525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72"/>
          <p:cNvSpPr/>
          <p:nvPr/>
        </p:nvSpPr>
        <p:spPr>
          <a:xfrm>
            <a:off x="729450" y="35848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TAF/FTC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72"/>
          <p:cNvSpPr/>
          <p:nvPr/>
        </p:nvSpPr>
        <p:spPr>
          <a:xfrm>
            <a:off x="729450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72"/>
          <p:cNvSpPr/>
          <p:nvPr/>
        </p:nvSpPr>
        <p:spPr>
          <a:xfrm>
            <a:off x="4901575" y="18803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72"/>
          <p:cNvSpPr/>
          <p:nvPr/>
        </p:nvSpPr>
        <p:spPr>
          <a:xfrm>
            <a:off x="6814675" y="18802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DRV/r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Ritonavir-boosted darunavir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72"/>
          <p:cNvSpPr/>
          <p:nvPr/>
        </p:nvSpPr>
        <p:spPr>
          <a:xfrm>
            <a:off x="4901575" y="13930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boosted PI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72"/>
          <p:cNvSpPr txBox="1"/>
          <p:nvPr/>
        </p:nvSpPr>
        <p:spPr>
          <a:xfrm>
            <a:off x="2304450" y="188025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72"/>
          <p:cNvSpPr txBox="1"/>
          <p:nvPr/>
        </p:nvSpPr>
        <p:spPr>
          <a:xfrm>
            <a:off x="2304450" y="2732525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72"/>
          <p:cNvSpPr txBox="1"/>
          <p:nvPr/>
        </p:nvSpPr>
        <p:spPr>
          <a:xfrm>
            <a:off x="2304450" y="358490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72"/>
          <p:cNvSpPr txBox="1"/>
          <p:nvPr/>
        </p:nvSpPr>
        <p:spPr>
          <a:xfrm>
            <a:off x="6476575" y="188030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Google Shape;612;p72"/>
          <p:cNvSpPr txBox="1"/>
          <p:nvPr/>
        </p:nvSpPr>
        <p:spPr>
          <a:xfrm>
            <a:off x="5550500" y="2925650"/>
            <a:ext cx="212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Perhaps more affordable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Google Shape;613;p72"/>
          <p:cNvSpPr/>
          <p:nvPr/>
        </p:nvSpPr>
        <p:spPr>
          <a:xfrm rot="-5400000">
            <a:off x="6505975" y="1085150"/>
            <a:ext cx="236100" cy="3444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72"/>
          <p:cNvSpPr txBox="1"/>
          <p:nvPr/>
        </p:nvSpPr>
        <p:spPr>
          <a:xfrm>
            <a:off x="4832925" y="4194350"/>
            <a:ext cx="3244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Not listed by CDC [</a:t>
            </a:r>
            <a:r>
              <a:rPr b="1" lang="en" sz="1300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] (off label)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5" name="Google Shape;615;p72"/>
          <p:cNvCxnSpPr>
            <a:stCxn id="614" idx="1"/>
            <a:endCxn id="601" idx="3"/>
          </p:cNvCxnSpPr>
          <p:nvPr/>
        </p:nvCxnSpPr>
        <p:spPr>
          <a:xfrm rot="10800000">
            <a:off x="4217625" y="3930500"/>
            <a:ext cx="615300" cy="456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6" name="Google Shape;616;p72"/>
          <p:cNvSpPr txBox="1"/>
          <p:nvPr/>
        </p:nvSpPr>
        <p:spPr>
          <a:xfrm>
            <a:off x="4901575" y="3471950"/>
            <a:ext cx="241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Less ideal due to BID dosing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7" name="Google Shape;617;p72"/>
          <p:cNvCxnSpPr>
            <a:stCxn id="616" idx="1"/>
            <a:endCxn id="600" idx="3"/>
          </p:cNvCxnSpPr>
          <p:nvPr/>
        </p:nvCxnSpPr>
        <p:spPr>
          <a:xfrm rot="10800000">
            <a:off x="4217575" y="3078500"/>
            <a:ext cx="684000" cy="585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up: Duration of PEP &amp; monitoring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623" name="Google Shape;623;p7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Duration of PEP</a:t>
            </a:r>
            <a:r>
              <a:rPr lang="en"/>
              <a:t>: </a:t>
            </a:r>
            <a:r>
              <a:rPr b="1" lang="en">
                <a:solidFill>
                  <a:srgbClr val="DF382C"/>
                </a:solidFill>
              </a:rPr>
              <a:t>28 days</a:t>
            </a:r>
            <a:r>
              <a:rPr lang="en"/>
              <a:t> from starting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Labs for PEP toxicity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Monitor CBC, renal function, LFTs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Obtain labs at </a:t>
            </a:r>
            <a:r>
              <a:rPr b="1" lang="en"/>
              <a:t>baseline </a:t>
            </a:r>
            <a:r>
              <a:rPr lang="en"/>
              <a:t>and </a:t>
            </a:r>
            <a:r>
              <a:rPr b="1" lang="en"/>
              <a:t>2 weeks</a:t>
            </a:r>
            <a:endParaRPr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up: Duration of PEP &amp; monitoring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629" name="Google Shape;629;p74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Duration of PEP</a:t>
            </a:r>
            <a:r>
              <a:rPr lang="en"/>
              <a:t>: </a:t>
            </a:r>
            <a:r>
              <a:rPr b="1" lang="en">
                <a:solidFill>
                  <a:srgbClr val="DF382C"/>
                </a:solidFill>
              </a:rPr>
              <a:t>28 days</a:t>
            </a:r>
            <a:r>
              <a:rPr lang="en"/>
              <a:t> from starting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Labs for PEP toxicity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Monitor CBC, renal function, LFTs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Obtain labs at </a:t>
            </a:r>
            <a:r>
              <a:rPr b="1" lang="en"/>
              <a:t>baseline </a:t>
            </a:r>
            <a:r>
              <a:rPr lang="en"/>
              <a:t>and </a:t>
            </a:r>
            <a:r>
              <a:rPr b="1" lang="en"/>
              <a:t>2 weeks</a:t>
            </a:r>
            <a:endParaRPr b="1"/>
          </a:p>
        </p:txBody>
      </p:sp>
      <p:sp>
        <p:nvSpPr>
          <p:cNvPr id="630" name="Google Shape;630;p74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PEP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Most common</a:t>
            </a:r>
            <a:r>
              <a:rPr lang="en"/>
              <a:t>: GI</a:t>
            </a:r>
            <a:r>
              <a:rPr lang="en"/>
              <a:t> (nausea, vomiting, and diarrhea)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Anti-emetics</a:t>
            </a:r>
            <a:r>
              <a:rPr lang="en"/>
              <a:t>/</a:t>
            </a:r>
            <a:r>
              <a:rPr lang="en"/>
              <a:t>diarrheals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severe, can switch to another regimen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Watch out for </a:t>
            </a:r>
            <a:r>
              <a:rPr b="1" lang="en">
                <a:solidFill>
                  <a:srgbClr val="2F5AA2"/>
                </a:solidFill>
              </a:rPr>
              <a:t>acute retroviral </a:t>
            </a:r>
            <a:r>
              <a:rPr b="1" lang="en">
                <a:solidFill>
                  <a:srgbClr val="2F5AA2"/>
                </a:solidFill>
              </a:rPr>
              <a:t>syndrome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up: HIV testing</a:t>
            </a:r>
            <a:endParaRPr/>
          </a:p>
        </p:txBody>
      </p:sp>
      <p:sp>
        <p:nvSpPr>
          <p:cNvPr id="636" name="Google Shape;636;p75"/>
          <p:cNvSpPr txBox="1"/>
          <p:nvPr>
            <p:ph idx="1" type="body"/>
          </p:nvPr>
        </p:nvSpPr>
        <p:spPr>
          <a:xfrm>
            <a:off x="729450" y="1393075"/>
            <a:ext cx="7688700" cy="27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HIV testing: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</a:t>
            </a:r>
            <a:r>
              <a:rPr b="1" lang="en">
                <a:solidFill>
                  <a:srgbClr val="896110"/>
                </a:solidFill>
              </a:rPr>
              <a:t>source patient</a:t>
            </a:r>
            <a:r>
              <a:rPr lang="en"/>
              <a:t> is HIV negative, no need for further testing of </a:t>
            </a:r>
            <a:r>
              <a:rPr b="1" lang="en">
                <a:solidFill>
                  <a:srgbClr val="3B71CA"/>
                </a:solidFill>
              </a:rPr>
              <a:t>exposed patient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Unless worried that </a:t>
            </a:r>
            <a:r>
              <a:rPr b="1" lang="en">
                <a:solidFill>
                  <a:srgbClr val="896110"/>
                </a:solidFill>
              </a:rPr>
              <a:t>source</a:t>
            </a:r>
            <a:r>
              <a:rPr lang="en"/>
              <a:t> had acute HIV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USPHS (2013)</a:t>
            </a:r>
            <a:r>
              <a:rPr lang="en"/>
              <a:t>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]: Baseline, 6 weeks, 12 weeks, 6 months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was before 4th gen screen became widely available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Modern practice</a:t>
            </a:r>
            <a:r>
              <a:rPr lang="en"/>
              <a:t> 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]: Baseline, 6 weeks, 3-4 months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Extended to 12 months</a:t>
            </a:r>
            <a:r>
              <a:rPr lang="en"/>
              <a:t> if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 becomes </a:t>
            </a:r>
            <a:r>
              <a:rPr b="1" lang="en">
                <a:solidFill>
                  <a:srgbClr val="DF382C"/>
                </a:solidFill>
              </a:rPr>
              <a:t>coinfected with HCV </a:t>
            </a:r>
            <a:r>
              <a:rPr lang="en"/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 in pregnancy</a:t>
            </a:r>
            <a:endParaRPr/>
          </a:p>
        </p:txBody>
      </p:sp>
      <p:sp>
        <p:nvSpPr>
          <p:cNvPr id="642" name="Google Shape;642;p7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76"/>
          <p:cNvSpPr txBox="1"/>
          <p:nvPr>
            <p:ph idx="2" type="body"/>
          </p:nvPr>
        </p:nvSpPr>
        <p:spPr>
          <a:xfrm>
            <a:off x="5174225" y="574125"/>
            <a:ext cx="33744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the </a:t>
            </a:r>
            <a:r>
              <a:rPr b="1" lang="en"/>
              <a:t>risk of HIV transmission</a:t>
            </a:r>
            <a:r>
              <a:rPr lang="en"/>
              <a:t> in occupational exposures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immediate management </a:t>
            </a:r>
            <a:r>
              <a:rPr lang="en"/>
              <a:t>of occupational HIV exposures, including: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Suggested labs (from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&amp;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Timeline of to start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Situations that warrant PEP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 the </a:t>
            </a:r>
            <a:r>
              <a:rPr b="1" lang="en"/>
              <a:t>long-term management</a:t>
            </a:r>
            <a:r>
              <a:rPr lang="en"/>
              <a:t> of PEP</a:t>
            </a:r>
            <a:endParaRPr b="1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agents to pick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Duration of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Follow up testing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key differences of </a:t>
            </a:r>
            <a:r>
              <a:rPr b="1" lang="en">
                <a:solidFill>
                  <a:srgbClr val="DF382C"/>
                </a:solidFill>
              </a:rPr>
              <a:t>PEP in pregnancy</a:t>
            </a:r>
            <a:endParaRPr>
              <a:solidFill>
                <a:srgbClr val="DF382C"/>
              </a:solidFill>
            </a:endParaRPr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transmission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Which agents to use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breastfeeding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intrapartum management </a:t>
            </a:r>
            <a:r>
              <a:rPr lang="en"/>
              <a:t>of HIV</a:t>
            </a:r>
            <a:endParaRPr/>
          </a:p>
        </p:txBody>
      </p:sp>
      <p:pic>
        <p:nvPicPr>
          <p:cNvPr id="644" name="Google Shape;644;p76" title="frame (4).png"/>
          <p:cNvPicPr preferRelativeResize="0"/>
          <p:nvPr/>
        </p:nvPicPr>
        <p:blipFill rotWithShape="1">
          <a:blip r:embed="rId3">
            <a:alphaModFix/>
          </a:blip>
          <a:srcRect b="11169" l="11380" r="10725" t="11960"/>
          <a:stretch/>
        </p:blipFill>
        <p:spPr>
          <a:xfrm>
            <a:off x="3269775" y="94500"/>
            <a:ext cx="1214475" cy="11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vertical transmission</a:t>
            </a:r>
            <a:endParaRPr/>
          </a:p>
        </p:txBody>
      </p:sp>
      <p:sp>
        <p:nvSpPr>
          <p:cNvPr id="650" name="Google Shape;650;p7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Transmission rates of HIV (</a:t>
            </a:r>
            <a:r>
              <a:rPr b="1" lang="en">
                <a:solidFill>
                  <a:srgbClr val="3B71CA"/>
                </a:solidFill>
              </a:rPr>
              <a:t>without ART</a:t>
            </a:r>
            <a:r>
              <a:rPr lang="en"/>
              <a:t>) from mother to child range from </a:t>
            </a:r>
            <a:r>
              <a:rPr b="1" lang="en">
                <a:solidFill>
                  <a:srgbClr val="DF382C"/>
                </a:solidFill>
              </a:rPr>
              <a:t>15-45</a:t>
            </a:r>
            <a:r>
              <a:rPr b="1" lang="en"/>
              <a:t>%</a:t>
            </a:r>
            <a:r>
              <a:rPr lang="en"/>
              <a:t>, including from breastfeeding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vertical transmission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</p:txBody>
      </p:sp>
      <p:pic>
        <p:nvPicPr>
          <p:cNvPr id="656" name="Google Shape;656;p78" title="R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795" y="1393075"/>
            <a:ext cx="2135955" cy="35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8" title="Rplo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750" y="1393083"/>
            <a:ext cx="2135950" cy="355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8" title="Rplo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403" y="1393075"/>
            <a:ext cx="2669944" cy="35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vertical transmission</a:t>
            </a:r>
            <a:endParaRPr/>
          </a:p>
        </p:txBody>
      </p:sp>
      <p:sp>
        <p:nvSpPr>
          <p:cNvPr id="664" name="Google Shape;664;p7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Transmission rates of HIV (</a:t>
            </a:r>
            <a:r>
              <a:rPr b="1" lang="en"/>
              <a:t>without ART</a:t>
            </a:r>
            <a:r>
              <a:rPr lang="en"/>
              <a:t>) from mother to child range from </a:t>
            </a:r>
            <a:r>
              <a:rPr b="1" lang="en"/>
              <a:t>15-45</a:t>
            </a:r>
            <a:r>
              <a:rPr lang="en"/>
              <a:t>%, including from breastfeeding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11</a:t>
            </a:r>
            <a:r>
              <a:rPr lang="en"/>
              <a:t>]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Without breastfeeding, it is estimated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12</a:t>
            </a:r>
            <a:r>
              <a:rPr lang="en"/>
              <a:t>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30% of vertical transmissions occur in utero, the majority </a:t>
            </a:r>
            <a:r>
              <a:rPr b="1" lang="en">
                <a:solidFill>
                  <a:srgbClr val="3B71CA"/>
                </a:solidFill>
              </a:rPr>
              <a:t>during the 3rd trimester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70</a:t>
            </a:r>
            <a:r>
              <a:rPr b="1" lang="en"/>
              <a:t>%</a:t>
            </a:r>
            <a:r>
              <a:rPr lang="en"/>
              <a:t> </a:t>
            </a:r>
            <a:r>
              <a:rPr b="1" lang="en"/>
              <a:t>occur during </a:t>
            </a:r>
            <a:r>
              <a:rPr b="1" lang="en">
                <a:solidFill>
                  <a:srgbClr val="DF382C"/>
                </a:solidFill>
              </a:rPr>
              <a:t>labor &amp; delivery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Taking </a:t>
            </a:r>
            <a:r>
              <a:rPr b="1" lang="en">
                <a:solidFill>
                  <a:srgbClr val="14A44D"/>
                </a:solidFill>
              </a:rPr>
              <a:t>ART during pregnancy</a:t>
            </a:r>
            <a:r>
              <a:rPr lang="en"/>
              <a:t> reduces the risk to </a:t>
            </a:r>
            <a:r>
              <a:rPr b="1" lang="en">
                <a:solidFill>
                  <a:srgbClr val="14A44D"/>
                </a:solidFill>
              </a:rPr>
              <a:t>&lt; 2%</a:t>
            </a:r>
            <a:endParaRPr b="1">
              <a:solidFill>
                <a:srgbClr val="14A44D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If the mother has </a:t>
            </a:r>
            <a:r>
              <a:rPr b="1" lang="en">
                <a:solidFill>
                  <a:srgbClr val="DF382C"/>
                </a:solidFill>
              </a:rPr>
              <a:t>acute HIV</a:t>
            </a:r>
            <a:r>
              <a:rPr lang="en"/>
              <a:t> during pregnancy, this </a:t>
            </a:r>
            <a:r>
              <a:rPr b="1" lang="en"/>
              <a:t>increases the risk by</a:t>
            </a:r>
            <a:r>
              <a:rPr lang="en"/>
              <a:t> </a:t>
            </a:r>
            <a:r>
              <a:rPr b="1" lang="en">
                <a:solidFill>
                  <a:srgbClr val="DF382C"/>
                </a:solidFill>
              </a:rPr>
              <a:t>2.3</a:t>
            </a:r>
            <a:r>
              <a:rPr lang="en"/>
              <a:t>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13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 in pregnancy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670" name="Google Shape;670;p80"/>
          <p:cNvSpPr txBox="1"/>
          <p:nvPr>
            <p:ph idx="1" type="body"/>
          </p:nvPr>
        </p:nvSpPr>
        <p:spPr>
          <a:xfrm>
            <a:off x="729450" y="1393075"/>
            <a:ext cx="76887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Overall, </a:t>
            </a:r>
            <a:r>
              <a:rPr b="1" lang="en">
                <a:solidFill>
                  <a:srgbClr val="DF382C"/>
                </a:solidFill>
              </a:rPr>
              <a:t>similar to HIV management in pregnancy</a:t>
            </a:r>
            <a:r>
              <a:rPr lang="en"/>
              <a:t> (&amp; PEP in non-pregnant patients)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Long term </a:t>
            </a:r>
            <a:r>
              <a:rPr b="1" lang="en"/>
              <a:t>safety</a:t>
            </a:r>
            <a:r>
              <a:rPr b="1" lang="en"/>
              <a:t> data is lacking</a:t>
            </a:r>
            <a:r>
              <a:rPr lang="en"/>
              <a:t>, most short term data is </a:t>
            </a:r>
            <a:r>
              <a:rPr lang="en"/>
              <a:t>promising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Enroll patients in the </a:t>
            </a:r>
            <a:r>
              <a:rPr b="1" lang="en">
                <a:solidFill>
                  <a:srgbClr val="3B71CA"/>
                </a:solidFill>
              </a:rPr>
              <a:t>Antiretroviral Pregnancy Registry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www.APRegistry.com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 in pregnancy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676" name="Google Shape;676;p81"/>
          <p:cNvSpPr txBox="1"/>
          <p:nvPr>
            <p:ph idx="1" type="body"/>
          </p:nvPr>
        </p:nvSpPr>
        <p:spPr>
          <a:xfrm>
            <a:off x="729450" y="1393075"/>
            <a:ext cx="76887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Overall, </a:t>
            </a:r>
            <a:r>
              <a:rPr b="1" lang="en">
                <a:solidFill>
                  <a:srgbClr val="DF382C"/>
                </a:solidFill>
              </a:rPr>
              <a:t>similar to HIV management in pregnancy</a:t>
            </a:r>
            <a:r>
              <a:rPr lang="en"/>
              <a:t> (&amp; PEP in non-pregnant patients)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Long term safety data is lacking</a:t>
            </a:r>
            <a:r>
              <a:rPr lang="en"/>
              <a:t>, most short term data is promising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Enroll patients in the </a:t>
            </a:r>
            <a:r>
              <a:rPr b="1" lang="en">
                <a:solidFill>
                  <a:srgbClr val="3B71CA"/>
                </a:solidFill>
              </a:rPr>
              <a:t>Antiretroviral Pregnancy Registry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www.APRegistry.com</a:t>
            </a:r>
            <a:r>
              <a:rPr lang="en"/>
              <a:t>)</a:t>
            </a:r>
            <a:endParaRPr/>
          </a:p>
        </p:txBody>
      </p:sp>
      <p:sp>
        <p:nvSpPr>
          <p:cNvPr id="677" name="Google Shape;677;p81"/>
          <p:cNvSpPr/>
          <p:nvPr/>
        </p:nvSpPr>
        <p:spPr>
          <a:xfrm>
            <a:off x="729450" y="2802450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81"/>
          <p:cNvSpPr/>
          <p:nvPr/>
        </p:nvSpPr>
        <p:spPr>
          <a:xfrm>
            <a:off x="3111100" y="2802450"/>
            <a:ext cx="12348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81"/>
          <p:cNvSpPr/>
          <p:nvPr/>
        </p:nvSpPr>
        <p:spPr>
          <a:xfrm>
            <a:off x="3108900" y="3498475"/>
            <a:ext cx="12348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Google Shape;680;p81"/>
          <p:cNvSpPr/>
          <p:nvPr/>
        </p:nvSpPr>
        <p:spPr>
          <a:xfrm>
            <a:off x="3108900" y="4194500"/>
            <a:ext cx="1234800" cy="5352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BIC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Bictegravir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1" name="Google Shape;681;p81"/>
          <p:cNvSpPr/>
          <p:nvPr/>
        </p:nvSpPr>
        <p:spPr>
          <a:xfrm>
            <a:off x="729450" y="3498425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81"/>
          <p:cNvSpPr/>
          <p:nvPr/>
        </p:nvSpPr>
        <p:spPr>
          <a:xfrm>
            <a:off x="729450" y="4194400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TAF/FTC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81"/>
          <p:cNvSpPr/>
          <p:nvPr/>
        </p:nvSpPr>
        <p:spPr>
          <a:xfrm>
            <a:off x="729450" y="2315275"/>
            <a:ext cx="36144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81"/>
          <p:cNvSpPr txBox="1"/>
          <p:nvPr/>
        </p:nvSpPr>
        <p:spPr>
          <a:xfrm>
            <a:off x="2737050" y="4194400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81"/>
          <p:cNvSpPr txBox="1"/>
          <p:nvPr/>
        </p:nvSpPr>
        <p:spPr>
          <a:xfrm>
            <a:off x="2737050" y="3498425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81"/>
          <p:cNvSpPr txBox="1"/>
          <p:nvPr/>
        </p:nvSpPr>
        <p:spPr>
          <a:xfrm>
            <a:off x="2737050" y="2802450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81"/>
          <p:cNvSpPr txBox="1"/>
          <p:nvPr/>
        </p:nvSpPr>
        <p:spPr>
          <a:xfrm>
            <a:off x="4931175" y="2723700"/>
            <a:ext cx="2351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Originally thought to ↑ risk of neural tube defects, but later data showed no ↑ risk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81"/>
          <p:cNvSpPr txBox="1"/>
          <p:nvPr/>
        </p:nvSpPr>
        <p:spPr>
          <a:xfrm>
            <a:off x="4931175" y="4115650"/>
            <a:ext cx="2351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enough safety data yet, so not recommended. Though early data is promising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9" name="Google Shape;689;p81"/>
          <p:cNvCxnSpPr>
            <a:stCxn id="687" idx="1"/>
            <a:endCxn id="678" idx="3"/>
          </p:cNvCxnSpPr>
          <p:nvPr/>
        </p:nvCxnSpPr>
        <p:spPr>
          <a:xfrm rot="10800000">
            <a:off x="4345875" y="3070050"/>
            <a:ext cx="58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0" name="Google Shape;690;p81"/>
          <p:cNvCxnSpPr>
            <a:stCxn id="688" idx="1"/>
            <a:endCxn id="680" idx="3"/>
          </p:cNvCxnSpPr>
          <p:nvPr/>
        </p:nvCxnSpPr>
        <p:spPr>
          <a:xfrm rot="10800000">
            <a:off x="4343775" y="4462000"/>
            <a:ext cx="58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Source patient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1393075"/>
            <a:ext cx="5211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</a:t>
            </a:r>
            <a:r>
              <a:rPr b="1" lang="en" sz="1400">
                <a:solidFill>
                  <a:srgbClr val="896110"/>
                </a:solidFill>
              </a:rPr>
              <a:t>source patient</a:t>
            </a:r>
            <a:r>
              <a:rPr lang="en" sz="1400"/>
              <a:t> follows in our clinic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Diagnosed 2005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RF: MSM &amp; substance use (sober for 8 years)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 resistance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Biktarvy since 2018</a:t>
            </a:r>
            <a:endParaRPr sz="1400"/>
          </a:p>
        </p:txBody>
      </p:sp>
      <p:graphicFrame>
        <p:nvGraphicFramePr>
          <p:cNvPr id="128" name="Google Shape;128;p19"/>
          <p:cNvGraphicFramePr/>
          <p:nvPr/>
        </p:nvGraphicFramePr>
        <p:xfrm>
          <a:off x="6739450" y="139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839350"/>
                <a:gridCol w="8393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VL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mo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-1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-1.5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-2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-2.5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-3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9" name="Google Shape;129;p19"/>
          <p:cNvGraphicFramePr/>
          <p:nvPr/>
        </p:nvGraphicFramePr>
        <p:xfrm>
          <a:off x="5941450" y="329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 (2013)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&gt;40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Reactive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 in pregnancy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696" name="Google Shape;696;p82"/>
          <p:cNvSpPr txBox="1"/>
          <p:nvPr>
            <p:ph idx="1" type="body"/>
          </p:nvPr>
        </p:nvSpPr>
        <p:spPr>
          <a:xfrm>
            <a:off x="729450" y="1393075"/>
            <a:ext cx="76887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Overall, </a:t>
            </a:r>
            <a:r>
              <a:rPr b="1" lang="en">
                <a:solidFill>
                  <a:srgbClr val="DF382C"/>
                </a:solidFill>
              </a:rPr>
              <a:t>similar to HIV management in pregnancy</a:t>
            </a:r>
            <a:r>
              <a:rPr lang="en"/>
              <a:t> (&amp; PEP in non-pregnant patients)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Long term safety data is lacking</a:t>
            </a:r>
            <a:r>
              <a:rPr lang="en"/>
              <a:t>, most short term data is promising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Enroll patients in the </a:t>
            </a:r>
            <a:r>
              <a:rPr b="1" lang="en">
                <a:solidFill>
                  <a:srgbClr val="3B71CA"/>
                </a:solidFill>
              </a:rPr>
              <a:t>Antiretroviral Pregnancy Registry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www.APRegistry.com</a:t>
            </a:r>
            <a:r>
              <a:rPr lang="en"/>
              <a:t>)</a:t>
            </a:r>
            <a:endParaRPr/>
          </a:p>
        </p:txBody>
      </p:sp>
      <p:sp>
        <p:nvSpPr>
          <p:cNvPr id="697" name="Google Shape;697;p82"/>
          <p:cNvSpPr/>
          <p:nvPr/>
        </p:nvSpPr>
        <p:spPr>
          <a:xfrm>
            <a:off x="729450" y="2802450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82"/>
          <p:cNvSpPr/>
          <p:nvPr/>
        </p:nvSpPr>
        <p:spPr>
          <a:xfrm>
            <a:off x="3111100" y="2802450"/>
            <a:ext cx="12348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82"/>
          <p:cNvSpPr/>
          <p:nvPr/>
        </p:nvSpPr>
        <p:spPr>
          <a:xfrm>
            <a:off x="3108900" y="3498475"/>
            <a:ext cx="12348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BID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82"/>
          <p:cNvSpPr/>
          <p:nvPr/>
        </p:nvSpPr>
        <p:spPr>
          <a:xfrm>
            <a:off x="3108900" y="4194500"/>
            <a:ext cx="1234800" cy="5352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BIC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Bictegravir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82"/>
          <p:cNvSpPr/>
          <p:nvPr/>
        </p:nvSpPr>
        <p:spPr>
          <a:xfrm>
            <a:off x="729450" y="3498425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82"/>
          <p:cNvSpPr/>
          <p:nvPr/>
        </p:nvSpPr>
        <p:spPr>
          <a:xfrm>
            <a:off x="729450" y="4194400"/>
            <a:ext cx="20076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TAF/FTC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82"/>
          <p:cNvSpPr/>
          <p:nvPr/>
        </p:nvSpPr>
        <p:spPr>
          <a:xfrm>
            <a:off x="729450" y="2315275"/>
            <a:ext cx="36144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82"/>
          <p:cNvSpPr txBox="1"/>
          <p:nvPr/>
        </p:nvSpPr>
        <p:spPr>
          <a:xfrm>
            <a:off x="2737050" y="4194400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82"/>
          <p:cNvSpPr txBox="1"/>
          <p:nvPr/>
        </p:nvSpPr>
        <p:spPr>
          <a:xfrm>
            <a:off x="2737050" y="3498425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82"/>
          <p:cNvSpPr txBox="1"/>
          <p:nvPr/>
        </p:nvSpPr>
        <p:spPr>
          <a:xfrm>
            <a:off x="2737050" y="2802450"/>
            <a:ext cx="374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07" name="Google Shape;707;p82"/>
          <p:cNvCxnSpPr/>
          <p:nvPr/>
        </p:nvCxnSpPr>
        <p:spPr>
          <a:xfrm>
            <a:off x="2946300" y="4129000"/>
            <a:ext cx="1625700" cy="666000"/>
          </a:xfrm>
          <a:prstGeom prst="straightConnector1">
            <a:avLst/>
          </a:prstGeom>
          <a:noFill/>
          <a:ln cap="flat" cmpd="sng" w="19050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8" name="Google Shape;708;p82"/>
          <p:cNvCxnSpPr/>
          <p:nvPr/>
        </p:nvCxnSpPr>
        <p:spPr>
          <a:xfrm flipH="1">
            <a:off x="2946300" y="4129000"/>
            <a:ext cx="1625700" cy="666000"/>
          </a:xfrm>
          <a:prstGeom prst="straightConnector1">
            <a:avLst/>
          </a:prstGeom>
          <a:noFill/>
          <a:ln cap="flat" cmpd="sng" w="19050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9" name="Google Shape;709;p82"/>
          <p:cNvSpPr/>
          <p:nvPr/>
        </p:nvSpPr>
        <p:spPr>
          <a:xfrm>
            <a:off x="4930050" y="2802500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TDF/FTC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82"/>
          <p:cNvSpPr/>
          <p:nvPr/>
        </p:nvSpPr>
        <p:spPr>
          <a:xfrm>
            <a:off x="6843150" y="2802488"/>
            <a:ext cx="15750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DRV/r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(daily)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Ritonavir-boosted darunavir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1" name="Google Shape;711;p82"/>
          <p:cNvSpPr/>
          <p:nvPr/>
        </p:nvSpPr>
        <p:spPr>
          <a:xfrm>
            <a:off x="4930050" y="2315275"/>
            <a:ext cx="3488100" cy="326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boosted PI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2" name="Google Shape;712;p82"/>
          <p:cNvSpPr txBox="1"/>
          <p:nvPr/>
        </p:nvSpPr>
        <p:spPr>
          <a:xfrm>
            <a:off x="6505050" y="2802500"/>
            <a:ext cx="338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82"/>
          <p:cNvSpPr txBox="1"/>
          <p:nvPr/>
        </p:nvSpPr>
        <p:spPr>
          <a:xfrm>
            <a:off x="5578975" y="3847850"/>
            <a:ext cx="212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Preferred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option if needing PI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4" name="Google Shape;714;p82"/>
          <p:cNvSpPr/>
          <p:nvPr/>
        </p:nvSpPr>
        <p:spPr>
          <a:xfrm rot="-5400000">
            <a:off x="6534450" y="2007350"/>
            <a:ext cx="236100" cy="3444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 in pregnancy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8</a:t>
            </a:r>
            <a:r>
              <a:rPr lang="en"/>
              <a:t>]</a:t>
            </a:r>
            <a:r>
              <a:rPr lang="en"/>
              <a:t>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720" name="Google Shape;720;p83"/>
          <p:cNvSpPr/>
          <p:nvPr/>
        </p:nvSpPr>
        <p:spPr>
          <a:xfrm>
            <a:off x="2318125" y="1287400"/>
            <a:ext cx="4658700" cy="1138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2 NRTI backbone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83"/>
          <p:cNvSpPr/>
          <p:nvPr/>
        </p:nvSpPr>
        <p:spPr>
          <a:xfrm>
            <a:off x="4741900" y="1634503"/>
            <a:ext cx="2007600" cy="692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AZT / 3TC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Zidovudine / 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Lamivudine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83"/>
          <p:cNvSpPr/>
          <p:nvPr/>
        </p:nvSpPr>
        <p:spPr>
          <a:xfrm>
            <a:off x="2520575" y="1621936"/>
            <a:ext cx="2007600" cy="707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TxF / xTC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Tenofovir / Emtricitabine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Tenofovir / Lamivudine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83"/>
          <p:cNvSpPr txBox="1"/>
          <p:nvPr/>
        </p:nvSpPr>
        <p:spPr>
          <a:xfrm>
            <a:off x="3082950" y="4550825"/>
            <a:ext cx="36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Must use 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ritonavir for boosting, as cobicistat boosted regimens have higher rates of virologic failure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4" name="Google Shape;724;p83"/>
          <p:cNvSpPr/>
          <p:nvPr/>
        </p:nvSpPr>
        <p:spPr>
          <a:xfrm>
            <a:off x="6402025" y="2935625"/>
            <a:ext cx="1832400" cy="1038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NNRTI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5" name="Google Shape;725;p83"/>
          <p:cNvSpPr/>
          <p:nvPr/>
        </p:nvSpPr>
        <p:spPr>
          <a:xfrm>
            <a:off x="3563100" y="2935625"/>
            <a:ext cx="2160000" cy="1615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PI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83"/>
          <p:cNvSpPr/>
          <p:nvPr/>
        </p:nvSpPr>
        <p:spPr>
          <a:xfrm>
            <a:off x="3715500" y="3283600"/>
            <a:ext cx="18324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ATV/r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Atazanavir (boosted)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83"/>
          <p:cNvSpPr/>
          <p:nvPr/>
        </p:nvSpPr>
        <p:spPr>
          <a:xfrm>
            <a:off x="3715500" y="3932050"/>
            <a:ext cx="18324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DRV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/r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Darunavir 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(boosted)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83"/>
          <p:cNvSpPr/>
          <p:nvPr/>
        </p:nvSpPr>
        <p:spPr>
          <a:xfrm>
            <a:off x="6606325" y="3313050"/>
            <a:ext cx="14472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RPV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Rilpivirine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83"/>
          <p:cNvSpPr/>
          <p:nvPr/>
        </p:nvSpPr>
        <p:spPr>
          <a:xfrm>
            <a:off x="911075" y="2935625"/>
            <a:ext cx="1950300" cy="1615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Integrase inhibitor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83"/>
          <p:cNvSpPr/>
          <p:nvPr/>
        </p:nvSpPr>
        <p:spPr>
          <a:xfrm>
            <a:off x="1008275" y="3293900"/>
            <a:ext cx="17352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DTG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Dolutegravir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83"/>
          <p:cNvSpPr/>
          <p:nvPr/>
        </p:nvSpPr>
        <p:spPr>
          <a:xfrm>
            <a:off x="1008275" y="3930725"/>
            <a:ext cx="1735200" cy="535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RAL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Raltegravir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83"/>
          <p:cNvSpPr txBox="1"/>
          <p:nvPr/>
        </p:nvSpPr>
        <p:spPr>
          <a:xfrm>
            <a:off x="2861375" y="2935625"/>
            <a:ext cx="7017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83"/>
          <p:cNvSpPr txBox="1"/>
          <p:nvPr/>
        </p:nvSpPr>
        <p:spPr>
          <a:xfrm>
            <a:off x="5726263" y="2935625"/>
            <a:ext cx="7017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83"/>
          <p:cNvSpPr txBox="1"/>
          <p:nvPr/>
        </p:nvSpPr>
        <p:spPr>
          <a:xfrm>
            <a:off x="4125750" y="2469612"/>
            <a:ext cx="8961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endParaRPr b="1" sz="15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35" name="Google Shape;735;p83"/>
          <p:cNvCxnSpPr/>
          <p:nvPr/>
        </p:nvCxnSpPr>
        <p:spPr>
          <a:xfrm>
            <a:off x="5021850" y="2679012"/>
            <a:ext cx="3936000" cy="0"/>
          </a:xfrm>
          <a:prstGeom prst="straightConnector1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6" name="Google Shape;736;p83"/>
          <p:cNvCxnSpPr/>
          <p:nvPr/>
        </p:nvCxnSpPr>
        <p:spPr>
          <a:xfrm>
            <a:off x="189750" y="2666262"/>
            <a:ext cx="3936000" cy="0"/>
          </a:xfrm>
          <a:prstGeom prst="straightConnector1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Breastfeeding &amp; PEP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742" name="Google Shape;742;p8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Breastfeeding is </a:t>
            </a:r>
            <a:r>
              <a:rPr b="1" lang="en"/>
              <a:t>not a contraindication for PEP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should discuss infant’s potential </a:t>
            </a:r>
            <a:r>
              <a:rPr b="1" lang="en">
                <a:solidFill>
                  <a:srgbClr val="DF382C"/>
                </a:solidFill>
              </a:rPr>
              <a:t>risks of HIV transmission</a:t>
            </a:r>
            <a:r>
              <a:rPr lang="en"/>
              <a:t> &amp; exposure to ART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May consider “</a:t>
            </a:r>
            <a:r>
              <a:rPr b="1" lang="en"/>
              <a:t>pump &amp; dump</a:t>
            </a:r>
            <a:r>
              <a:rPr lang="en"/>
              <a:t>” or storing breastmilk while awaiting results of </a:t>
            </a:r>
            <a:r>
              <a:rPr b="1" lang="en">
                <a:solidFill>
                  <a:srgbClr val="896110"/>
                </a:solidFill>
              </a:rPr>
              <a:t>source patient’s</a:t>
            </a:r>
            <a:r>
              <a:rPr lang="en"/>
              <a:t> HIV screen</a:t>
            </a:r>
            <a:endParaRPr/>
          </a:p>
        </p:txBody>
      </p:sp>
      <p:graphicFrame>
        <p:nvGraphicFramePr>
          <p:cNvPr id="743" name="Google Shape;743;p84"/>
          <p:cNvGraphicFramePr/>
          <p:nvPr/>
        </p:nvGraphicFramePr>
        <p:xfrm>
          <a:off x="793075" y="277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625"/>
                <a:gridCol w="6228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Risk of transmission in breastmilk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1A1A1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There is risk of transmission; the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highest risk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during 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 HIV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Tenofovir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amivudine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Dolutegravir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three have been detected in breastmilk at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levels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subtherapeutic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Raltegravir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Studies have been mixed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Perinatal HIV management</a:t>
            </a:r>
            <a:endParaRPr/>
          </a:p>
        </p:txBody>
      </p:sp>
      <p:sp>
        <p:nvSpPr>
          <p:cNvPr id="749" name="Google Shape;749;p85"/>
          <p:cNvSpPr txBox="1"/>
          <p:nvPr>
            <p:ph idx="2" type="body"/>
          </p:nvPr>
        </p:nvSpPr>
        <p:spPr>
          <a:xfrm>
            <a:off x="5174225" y="574125"/>
            <a:ext cx="33744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the </a:t>
            </a:r>
            <a:r>
              <a:rPr b="1" lang="en"/>
              <a:t>risk of HIV transmission</a:t>
            </a:r>
            <a:r>
              <a:rPr lang="en"/>
              <a:t> in occupational exposures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/>
              <a:t>immediate management </a:t>
            </a:r>
            <a:r>
              <a:rPr lang="en"/>
              <a:t>of occupational HIV exposures, including: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Suggested labs (from </a:t>
            </a:r>
            <a:r>
              <a:rPr b="1" lang="en">
                <a:solidFill>
                  <a:srgbClr val="896110"/>
                </a:solidFill>
              </a:rPr>
              <a:t>source </a:t>
            </a:r>
            <a:r>
              <a:rPr lang="en"/>
              <a:t>&amp; </a:t>
            </a:r>
            <a:r>
              <a:rPr b="1" lang="en">
                <a:solidFill>
                  <a:srgbClr val="3B71CA"/>
                </a:solidFill>
              </a:rPr>
              <a:t>exposed</a:t>
            </a:r>
            <a:r>
              <a:rPr lang="en"/>
              <a:t>)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Timeline of to start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Situations that warrant PEP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 the </a:t>
            </a:r>
            <a:r>
              <a:rPr b="1" lang="en"/>
              <a:t>long-term management</a:t>
            </a:r>
            <a:r>
              <a:rPr lang="en"/>
              <a:t> of PEP</a:t>
            </a:r>
            <a:endParaRPr b="1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agents to pick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Duration of PEP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Follow up testing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key differences of </a:t>
            </a:r>
            <a:r>
              <a:rPr b="1" lang="en"/>
              <a:t>PEP in pregnancy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transmission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Which agents to use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Risk of breastfeeding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 </a:t>
            </a:r>
            <a:r>
              <a:rPr b="1" lang="en">
                <a:solidFill>
                  <a:srgbClr val="DF382C"/>
                </a:solidFill>
              </a:rPr>
              <a:t>intrapartum management</a:t>
            </a:r>
            <a:r>
              <a:rPr b="1" lang="en"/>
              <a:t> </a:t>
            </a:r>
            <a:r>
              <a:rPr lang="en"/>
              <a:t>of HIV</a:t>
            </a:r>
            <a:endParaRPr/>
          </a:p>
        </p:txBody>
      </p:sp>
      <p:pic>
        <p:nvPicPr>
          <p:cNvPr id="750" name="Google Shape;750;p85" title="frame (4).png"/>
          <p:cNvPicPr preferRelativeResize="0"/>
          <p:nvPr/>
        </p:nvPicPr>
        <p:blipFill rotWithShape="1">
          <a:blip r:embed="rId3">
            <a:alphaModFix/>
          </a:blip>
          <a:srcRect b="11169" l="11380" r="10725" t="11960"/>
          <a:stretch/>
        </p:blipFill>
        <p:spPr>
          <a:xfrm>
            <a:off x="3269775" y="94500"/>
            <a:ext cx="1214475" cy="11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85"/>
          <p:cNvSpPr/>
          <p:nvPr/>
        </p:nvSpPr>
        <p:spPr>
          <a:xfrm>
            <a:off x="1198276" y="3182675"/>
            <a:ext cx="2454000" cy="7167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Biggest priority</a:t>
            </a:r>
            <a:endParaRPr sz="15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Having mom on ART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Intrapartum HIV: Mode of delivery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14</a:t>
            </a:r>
            <a:r>
              <a:rPr lang="en"/>
              <a:t>]</a:t>
            </a:r>
            <a:endParaRPr/>
          </a:p>
        </p:txBody>
      </p:sp>
      <p:sp>
        <p:nvSpPr>
          <p:cNvPr id="757" name="Google Shape;757;p86"/>
          <p:cNvSpPr txBox="1"/>
          <p:nvPr>
            <p:ph idx="1" type="body"/>
          </p:nvPr>
        </p:nvSpPr>
        <p:spPr>
          <a:xfrm>
            <a:off x="729450" y="1393075"/>
            <a:ext cx="7688700" cy="11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Historically, </a:t>
            </a:r>
            <a:r>
              <a:rPr b="1" lang="en">
                <a:solidFill>
                  <a:srgbClr val="DF382C"/>
                </a:solidFill>
              </a:rPr>
              <a:t>C-sections</a:t>
            </a:r>
            <a:r>
              <a:rPr lang="en"/>
              <a:t> have been associated with </a:t>
            </a:r>
            <a:r>
              <a:rPr b="1" lang="en"/>
              <a:t>lower risk of mother to child transmission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Largely based off of data before widespread use of ART in pregnancy was common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Now, mode of delivery is </a:t>
            </a:r>
            <a:r>
              <a:rPr b="1" lang="en">
                <a:solidFill>
                  <a:srgbClr val="DF382C"/>
                </a:solidFill>
              </a:rPr>
              <a:t>largely informed by maternal viral load</a:t>
            </a:r>
            <a:r>
              <a:rPr lang="en"/>
              <a:t> (ideally within 4 weeks of delivery)</a:t>
            </a:r>
            <a:endParaRPr/>
          </a:p>
        </p:txBody>
      </p:sp>
      <p:sp>
        <p:nvSpPr>
          <p:cNvPr id="758" name="Google Shape;758;p86"/>
          <p:cNvSpPr/>
          <p:nvPr/>
        </p:nvSpPr>
        <p:spPr>
          <a:xfrm>
            <a:off x="3552875" y="2631500"/>
            <a:ext cx="1832400" cy="5478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3566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Below 1000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86"/>
          <p:cNvSpPr/>
          <p:nvPr/>
        </p:nvSpPr>
        <p:spPr>
          <a:xfrm>
            <a:off x="729450" y="3175463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Maternal HIV VL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(within 4 weeks of delivery)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86"/>
          <p:cNvSpPr/>
          <p:nvPr/>
        </p:nvSpPr>
        <p:spPr>
          <a:xfrm>
            <a:off x="3552875" y="3866975"/>
            <a:ext cx="1832400" cy="547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Above 1000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(or not on ART)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1" name="Google Shape;761;p86"/>
          <p:cNvCxnSpPr>
            <a:stCxn id="759" idx="0"/>
            <a:endCxn id="758" idx="1"/>
          </p:cNvCxnSpPr>
          <p:nvPr/>
        </p:nvCxnSpPr>
        <p:spPr>
          <a:xfrm rot="-5400000">
            <a:off x="2464200" y="2086913"/>
            <a:ext cx="270000" cy="19071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2" name="Google Shape;762;p86"/>
          <p:cNvCxnSpPr>
            <a:stCxn id="759" idx="2"/>
            <a:endCxn id="760" idx="1"/>
          </p:cNvCxnSpPr>
          <p:nvPr/>
        </p:nvCxnSpPr>
        <p:spPr>
          <a:xfrm flipH="1" rot="-5400000">
            <a:off x="2462250" y="3050363"/>
            <a:ext cx="273900" cy="19071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3" name="Google Shape;763;p86"/>
          <p:cNvSpPr/>
          <p:nvPr/>
        </p:nvSpPr>
        <p:spPr>
          <a:xfrm>
            <a:off x="6585750" y="2559650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Delivery per obstetric indications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86"/>
          <p:cNvSpPr/>
          <p:nvPr/>
        </p:nvSpPr>
        <p:spPr>
          <a:xfrm>
            <a:off x="6585750" y="3795125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C-section at 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38 weeks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5" name="Google Shape;765;p86"/>
          <p:cNvCxnSpPr>
            <a:stCxn id="758" idx="3"/>
            <a:endCxn id="763" idx="1"/>
          </p:cNvCxnSpPr>
          <p:nvPr/>
        </p:nvCxnSpPr>
        <p:spPr>
          <a:xfrm>
            <a:off x="5385275" y="2905400"/>
            <a:ext cx="120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6" name="Google Shape;766;p86"/>
          <p:cNvCxnSpPr>
            <a:stCxn id="760" idx="3"/>
            <a:endCxn id="764" idx="1"/>
          </p:cNvCxnSpPr>
          <p:nvPr/>
        </p:nvCxnSpPr>
        <p:spPr>
          <a:xfrm>
            <a:off x="5385275" y="4140875"/>
            <a:ext cx="120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Intrapartum HIV: ART </a:t>
            </a:r>
            <a:r>
              <a:rPr lang="en"/>
              <a:t>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14</a:t>
            </a:r>
            <a:r>
              <a:rPr lang="en"/>
              <a:t>]</a:t>
            </a:r>
            <a:endParaRPr/>
          </a:p>
        </p:txBody>
      </p:sp>
      <p:sp>
        <p:nvSpPr>
          <p:cNvPr id="772" name="Google Shape;772;p87"/>
          <p:cNvSpPr txBox="1"/>
          <p:nvPr>
            <p:ph idx="1" type="body"/>
          </p:nvPr>
        </p:nvSpPr>
        <p:spPr>
          <a:xfrm>
            <a:off x="729450" y="1393075"/>
            <a:ext cx="7688700" cy="11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Women should keep taking their ART before/during/after delivery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Indications for </a:t>
            </a:r>
            <a:r>
              <a:rPr b="1" lang="en">
                <a:solidFill>
                  <a:srgbClr val="2F5AA2"/>
                </a:solidFill>
              </a:rPr>
              <a:t>IV zidovudine</a:t>
            </a:r>
            <a:r>
              <a:rPr lang="en"/>
              <a:t> (ideally </a:t>
            </a:r>
            <a:r>
              <a:rPr b="1" lang="en"/>
              <a:t>started </a:t>
            </a:r>
            <a:r>
              <a:rPr b="1" lang="en">
                <a:solidFill>
                  <a:srgbClr val="DF382C"/>
                </a:solidFill>
              </a:rPr>
              <a:t>3 hours before</a:t>
            </a:r>
            <a:r>
              <a:rPr b="1" lang="en"/>
              <a:t> delivery</a:t>
            </a:r>
            <a:r>
              <a:rPr lang="en"/>
              <a:t>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VL below 50</a:t>
            </a:r>
            <a:r>
              <a:rPr lang="en"/>
              <a:t>: No </a:t>
            </a:r>
            <a:r>
              <a:rPr lang="en"/>
              <a:t>benefit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50 - 1000</a:t>
            </a:r>
            <a:r>
              <a:rPr lang="en"/>
              <a:t>: consider AZT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&gt;1000</a:t>
            </a:r>
            <a:r>
              <a:rPr lang="en"/>
              <a:t>: AZT (along with C-</a:t>
            </a:r>
            <a:r>
              <a:rPr lang="en"/>
              <a:t>section</a:t>
            </a:r>
            <a:r>
              <a:rPr lang="en"/>
              <a:t>)</a:t>
            </a:r>
            <a:endParaRPr/>
          </a:p>
        </p:txBody>
      </p:sp>
      <p:sp>
        <p:nvSpPr>
          <p:cNvPr id="773" name="Google Shape;773;p87"/>
          <p:cNvSpPr/>
          <p:nvPr/>
        </p:nvSpPr>
        <p:spPr>
          <a:xfrm>
            <a:off x="3552875" y="2631500"/>
            <a:ext cx="1832400" cy="5478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3566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Below 50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4" name="Google Shape;774;p87"/>
          <p:cNvSpPr/>
          <p:nvPr/>
        </p:nvSpPr>
        <p:spPr>
          <a:xfrm>
            <a:off x="729450" y="3175463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Maternal HIV VL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(within 4 weeks of delivery)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5" name="Google Shape;775;p87"/>
          <p:cNvSpPr/>
          <p:nvPr/>
        </p:nvSpPr>
        <p:spPr>
          <a:xfrm>
            <a:off x="3552875" y="3866975"/>
            <a:ext cx="1832400" cy="547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Above 50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(or not on ART)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76" name="Google Shape;776;p87"/>
          <p:cNvCxnSpPr>
            <a:stCxn id="774" idx="0"/>
            <a:endCxn id="773" idx="1"/>
          </p:cNvCxnSpPr>
          <p:nvPr/>
        </p:nvCxnSpPr>
        <p:spPr>
          <a:xfrm rot="-5400000">
            <a:off x="2464200" y="2086913"/>
            <a:ext cx="270000" cy="19071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7" name="Google Shape;777;p87"/>
          <p:cNvCxnSpPr>
            <a:stCxn id="774" idx="2"/>
            <a:endCxn id="775" idx="1"/>
          </p:cNvCxnSpPr>
          <p:nvPr/>
        </p:nvCxnSpPr>
        <p:spPr>
          <a:xfrm flipH="1" rot="-5400000">
            <a:off x="2462250" y="3050363"/>
            <a:ext cx="273900" cy="19071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8" name="Google Shape;778;p87"/>
          <p:cNvSpPr/>
          <p:nvPr/>
        </p:nvSpPr>
        <p:spPr>
          <a:xfrm>
            <a:off x="6585750" y="2559650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zidovudine needed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p87"/>
          <p:cNvSpPr/>
          <p:nvPr/>
        </p:nvSpPr>
        <p:spPr>
          <a:xfrm>
            <a:off x="6585750" y="3795125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Intrapartum IV AZT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0" name="Google Shape;780;p87"/>
          <p:cNvCxnSpPr>
            <a:stCxn id="773" idx="3"/>
            <a:endCxn id="778" idx="1"/>
          </p:cNvCxnSpPr>
          <p:nvPr/>
        </p:nvCxnSpPr>
        <p:spPr>
          <a:xfrm>
            <a:off x="5385275" y="2905400"/>
            <a:ext cx="120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1" name="Google Shape;781;p87"/>
          <p:cNvCxnSpPr>
            <a:stCxn id="775" idx="3"/>
            <a:endCxn id="779" idx="1"/>
          </p:cNvCxnSpPr>
          <p:nvPr/>
        </p:nvCxnSpPr>
        <p:spPr>
          <a:xfrm>
            <a:off x="5385275" y="4140875"/>
            <a:ext cx="120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9"/>
          <p:cNvSpPr txBox="1"/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792" name="Google Shape;792;p89"/>
          <p:cNvSpPr txBox="1"/>
          <p:nvPr>
            <p:ph idx="1" type="body"/>
          </p:nvPr>
        </p:nvSpPr>
        <p:spPr>
          <a:xfrm>
            <a:off x="729450" y="1393075"/>
            <a:ext cx="7688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Risk to HIV </a:t>
            </a:r>
            <a:r>
              <a:rPr lang="en"/>
              <a:t>transmission</a:t>
            </a:r>
            <a:r>
              <a:rPr lang="en"/>
              <a:t> from occupation needle sticks are around 1 in 450, but likely lower if the source patient is on ART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event of a needle stick, wash the area with soap &amp; water and </a:t>
            </a:r>
            <a:r>
              <a:rPr lang="en"/>
              <a:t>immediately</a:t>
            </a:r>
            <a:r>
              <a:rPr lang="en"/>
              <a:t> report to occupational health or the ED to start PEP (ideally within 1-2 hours)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Ideally, obtain data on the source patient including HIV, HCV, and HBV status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 sources known to be HIV positive, recent viral load &amp; treatment history is helpful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HIV PEP is indicated when the source has HIV (or high risk source patient)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Suggested</a:t>
            </a:r>
            <a:r>
              <a:rPr lang="en"/>
              <a:t> PEP: 28 days of TxF/xTC -plus- </a:t>
            </a:r>
            <a:r>
              <a:rPr lang="en"/>
              <a:t>INSTI (DTG, RAL, ?BIC) or booster PI (DRV/r)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Monitor for toxicity (labs at baseline, 2 weeks) and side effects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Exposed patient should have HIV screen at baseline, 6 weeks, and 3-4 months (unless HCV+)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PEP is similar in pregnancy (but perhaps more important given risk of transmission with </a:t>
            </a:r>
            <a:r>
              <a:rPr lang="en"/>
              <a:t>acute</a:t>
            </a:r>
            <a:r>
              <a:rPr lang="en"/>
              <a:t> HIV)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 time of </a:t>
            </a:r>
            <a:r>
              <a:rPr lang="en"/>
              <a:t>delivery</a:t>
            </a:r>
            <a:r>
              <a:rPr lang="en"/>
              <a:t>, C-section &amp; intrapartum AZT if VL is above 1000 &amp;/or 50 (</a:t>
            </a:r>
            <a:r>
              <a:rPr lang="en"/>
              <a:t>respectively</a:t>
            </a:r>
            <a:r>
              <a:rPr lang="en"/>
              <a:t>) </a:t>
            </a:r>
            <a:endParaRPr/>
          </a:p>
        </p:txBody>
      </p:sp>
      <p:sp>
        <p:nvSpPr>
          <p:cNvPr id="793" name="Google Shape;793;p89"/>
          <p:cNvSpPr txBox="1"/>
          <p:nvPr/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4" name="Google Shape;794;p89" title="frame (4).png"/>
          <p:cNvPicPr preferRelativeResize="0"/>
          <p:nvPr/>
        </p:nvPicPr>
        <p:blipFill rotWithShape="1">
          <a:blip r:embed="rId4">
            <a:alphaModFix/>
          </a:blip>
          <a:srcRect b="9538" l="11380" r="10725" t="10371"/>
          <a:stretch/>
        </p:blipFill>
        <p:spPr>
          <a:xfrm>
            <a:off x="7683797" y="102225"/>
            <a:ext cx="1300500" cy="133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730000" y="1407675"/>
            <a:ext cx="3374400" cy="18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Should she get PEP for HIV?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should be done for PEP</a:t>
            </a:r>
            <a:endParaRPr sz="1400"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Poll</a:t>
            </a:r>
            <a:endParaRPr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5174225" y="857250"/>
            <a:ext cx="3374400" cy="13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50 y/o F</a:t>
            </a:r>
            <a:r>
              <a:rPr lang="en"/>
              <a:t> with PMH including hypothyroidism, ADHD p/w </a:t>
            </a:r>
            <a:r>
              <a:rPr b="1" lang="en">
                <a:solidFill>
                  <a:srgbClr val="DC4C64"/>
                </a:solidFill>
              </a:rPr>
              <a:t>a needle stick injury</a:t>
            </a:r>
            <a:r>
              <a:rPr lang="en"/>
              <a:t> from source patient with HIV</a:t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2205725" y="3518775"/>
            <a:ext cx="2248500" cy="661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Source patient 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RF: MSM &amp; IVDU (sober)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 Biktarvy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8" name="Google Shape;138;p20"/>
          <p:cNvGraphicFramePr/>
          <p:nvPr/>
        </p:nvGraphicFramePr>
        <p:xfrm>
          <a:off x="376925" y="238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839350"/>
                <a:gridCol w="8393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Source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VL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-7 mo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-1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-1.5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-2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-2.5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-3 yr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&lt;20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9" name="Google Shape;139;p20"/>
          <p:cNvGraphicFramePr/>
          <p:nvPr/>
        </p:nvGraphicFramePr>
        <p:xfrm>
          <a:off x="2205725" y="238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209850"/>
                <a:gridCol w="1038775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 (2013)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896110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&gt;40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3D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Reactive</a:t>
                      </a:r>
                      <a:endParaRPr>
                        <a:solidFill>
                          <a:srgbClr val="B03D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0" name="Google Shape;140;p20"/>
          <p:cNvGraphicFramePr/>
          <p:nvPr/>
        </p:nvGraphicFramePr>
        <p:xfrm>
          <a:off x="5623075" y="20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(4G)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0.25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HBsAg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Anti-HBc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41" name="Google Shape;141;p20"/>
          <p:cNvGraphicFramePr/>
          <p:nvPr/>
        </p:nvGraphicFramePr>
        <p:xfrm>
          <a:off x="5662400" y="365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{7E05B7E0-5046-4D22-87E9-7254734487F6}</a:tableStyleId>
              </a:tblPr>
              <a:tblGrid>
                <a:gridCol w="1332550"/>
                <a:gridCol w="1144150"/>
              </a:tblGrid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Exposed pt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F5AA2"/>
                    </a:solidFill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 b="1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uPreg test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the group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Should she get PEP for HIV?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should be done for PEP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