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</p:sldIdLst>
  <p:sldSz cy="5143500" cx="9144000"/>
  <p:notesSz cx="6858000" cy="9144000"/>
  <p:embeddedFontLst>
    <p:embeddedFont>
      <p:font typeface="Raleway"/>
      <p:regular r:id="rId65"/>
      <p:bold r:id="rId66"/>
      <p:italic r:id="rId67"/>
      <p:boldItalic r:id="rId68"/>
    </p:embeddedFont>
    <p:embeddedFont>
      <p:font typeface="Lato"/>
      <p:regular r:id="rId69"/>
      <p:bold r:id="rId70"/>
      <p:italic r:id="rId71"/>
      <p:boldItalic r:id="rId72"/>
    </p:embeddedFont>
    <p:embeddedFont>
      <p:font typeface="Open Sans"/>
      <p:regular r:id="rId73"/>
      <p:bold r:id="rId74"/>
      <p:italic r:id="rId75"/>
      <p:boldItalic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ED793F8-BFDC-44D7-84B7-F49430BB7443}">
  <a:tblStyle styleId="{3ED793F8-BFDC-44D7-84B7-F49430BB74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OpenSans-regular.fntdata"/><Relationship Id="rId72" Type="http://schemas.openxmlformats.org/officeDocument/2006/relationships/font" Target="fonts/Lato-boldItalic.fntdata"/><Relationship Id="rId31" Type="http://schemas.openxmlformats.org/officeDocument/2006/relationships/slide" Target="slides/slide25.xml"/><Relationship Id="rId75" Type="http://schemas.openxmlformats.org/officeDocument/2006/relationships/font" Target="fonts/OpenSans-italic.fntdata"/><Relationship Id="rId30" Type="http://schemas.openxmlformats.org/officeDocument/2006/relationships/slide" Target="slides/slide24.xml"/><Relationship Id="rId74" Type="http://schemas.openxmlformats.org/officeDocument/2006/relationships/font" Target="fonts/OpenSans-bold.fntdata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76" Type="http://schemas.openxmlformats.org/officeDocument/2006/relationships/font" Target="fonts/OpenSans-boldItalic.fntdata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Lato-italic.fntdata"/><Relationship Id="rId70" Type="http://schemas.openxmlformats.org/officeDocument/2006/relationships/font" Target="fonts/Lato-bold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font" Target="fonts/Raleway-bold.fntdata"/><Relationship Id="rId21" Type="http://schemas.openxmlformats.org/officeDocument/2006/relationships/slide" Target="slides/slide15.xml"/><Relationship Id="rId65" Type="http://schemas.openxmlformats.org/officeDocument/2006/relationships/font" Target="fonts/Raleway-regular.fntdata"/><Relationship Id="rId24" Type="http://schemas.openxmlformats.org/officeDocument/2006/relationships/slide" Target="slides/slide18.xml"/><Relationship Id="rId68" Type="http://schemas.openxmlformats.org/officeDocument/2006/relationships/font" Target="fonts/Raleway-boldItalic.fntdata"/><Relationship Id="rId23" Type="http://schemas.openxmlformats.org/officeDocument/2006/relationships/slide" Target="slides/slide17.xml"/><Relationship Id="rId67" Type="http://schemas.openxmlformats.org/officeDocument/2006/relationships/font" Target="fonts/Raleway-italic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Lato-regular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uptodate.com/contents/epidemiology-of-nontuberculous-mycobacterial-infections" TargetMode="External"/><Relationship Id="rId3" Type="http://schemas.openxmlformats.org/officeDocument/2006/relationships/hyperlink" Target="https://www.uptodate.com/contents/epidemiology-of-nontuberculous-mycobacterial-infections" TargetMode="Externa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832456d84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f832456d84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832456d84_0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f832456d84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f832456d84_0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f832456d84_0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f832456d84_0_6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f832456d84_0_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f832456d84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f832456d84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f832456d84_0_6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f832456d84_0_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f832456d84_0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f832456d84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f832456d84_0_6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f832456d84_0_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fb6277e3c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fb6277e3c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f832456d8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f832456d8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f832456d8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f832456d8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f832456d84_0_6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f832456d84_0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fb6277e3c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fb6277e3c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f832456d84_0_6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f832456d84_0_6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f832456d84_0_6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f832456d84_0_6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f832456d84_0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f832456d84_0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f832456d84_0_7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f832456d84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f832456d84_0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f832456d84_0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f832456d84_0_6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f832456d84_0_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fb6277e3c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fb6277e3c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f832456d84_0_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f832456d84_0_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f832456d8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f832456d8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f832456d8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f832456d8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f832456d8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f832456d8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f832456d84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f832456d84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832456d84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f832456d84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f832456d84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f832456d84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f832456d84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f832456d84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f832456d84_0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f832456d84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f832456d84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f832456d84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f832456d8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f832456d8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f832456d84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f832456d84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f832456d84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f832456d84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f832456d84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f832456d84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f832456d84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f832456d84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f832456d84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f832456d84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f832456d84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f832456d84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f832456d84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f832456d84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f832456d84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f832456d84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f832456d84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f832456d84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1 of UpToDate article “</a:t>
            </a:r>
            <a:r>
              <a:rPr lang="en" u="sng">
                <a:solidFill>
                  <a:schemeClr val="hlink"/>
                </a:solidFill>
                <a:hlinkClick r:id="rId2"/>
              </a:rPr>
              <a:t>Epidemiology</a:t>
            </a:r>
            <a:r>
              <a:rPr lang="en" u="sng">
                <a:solidFill>
                  <a:schemeClr val="hlink"/>
                </a:solidFill>
                <a:hlinkClick r:id="rId3"/>
              </a:rPr>
              <a:t> of NTM infections</a:t>
            </a:r>
            <a:r>
              <a:rPr lang="en"/>
              <a:t>” (accessed 9/1/24) - unable to access actual article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f832456d84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f832456d84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f832456d84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f832456d84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f832456d84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f832456d84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f832456d84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f832456d84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f832456d84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f832456d84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f832456d84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f832456d84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f832456d84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f832456d84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f832456d84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2f832456d84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f832456d84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f832456d84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f832456d84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2f832456d84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f832456d84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2f832456d84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fb6277e3c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fb6277e3c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f832456d8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f832456d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f832456d84_0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f832456d84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f832456d84_0_5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f832456d84_0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832456d84_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832456d84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f832456d84_0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f832456d84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eamline2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6328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0959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.png"/><Relationship Id="rId4" Type="http://schemas.openxmlformats.org/officeDocument/2006/relationships/image" Target="../media/image23.png"/><Relationship Id="rId5" Type="http://schemas.openxmlformats.org/officeDocument/2006/relationships/image" Target="../media/image1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7.png"/><Relationship Id="rId4" Type="http://schemas.openxmlformats.org/officeDocument/2006/relationships/image" Target="../media/image12.png"/><Relationship Id="rId5" Type="http://schemas.openxmlformats.org/officeDocument/2006/relationships/image" Target="../media/image2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Chicken &amp; Fish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5" y="2987150"/>
            <a:ext cx="7688100" cy="10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CID conference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Hunter Ratliff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09/05/2024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858585"/>
                </a:solidFill>
              </a:rPr>
              <a:t>Ages, dates, and other less-relevant (and identifying) information may have been changed</a:t>
            </a:r>
            <a:endParaRPr i="1">
              <a:solidFill>
                <a:srgbClr val="85858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idx="2" type="body"/>
          </p:nvPr>
        </p:nvSpPr>
        <p:spPr>
          <a:xfrm>
            <a:off x="730000" y="1407675"/>
            <a:ext cx="3374400" cy="26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F5AA2"/>
                </a:solidFill>
              </a:rPr>
              <a:t>58 y/o M</a:t>
            </a:r>
            <a:r>
              <a:rPr lang="en"/>
              <a:t> with PMH including central serous retinopathy (on </a:t>
            </a:r>
            <a:r>
              <a:rPr b="1" lang="en"/>
              <a:t>steroids</a:t>
            </a:r>
            <a:r>
              <a:rPr lang="en"/>
              <a:t>), Afib, T2DM, HTN, HLD, OSA, CKD p/w </a:t>
            </a:r>
            <a:r>
              <a:rPr b="1" lang="en">
                <a:solidFill>
                  <a:srgbClr val="DC4C64"/>
                </a:solidFill>
              </a:rPr>
              <a:t>multiple abscesses </a:t>
            </a:r>
            <a:r>
              <a:rPr lang="en"/>
              <a:t>one month after </a:t>
            </a:r>
            <a:r>
              <a:rPr b="1" lang="en"/>
              <a:t>chicken coop </a:t>
            </a:r>
            <a:r>
              <a:rPr lang="en"/>
              <a:t>fell on him.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Rx: </a:t>
            </a:r>
            <a:r>
              <a:rPr b="1" lang="en">
                <a:solidFill>
                  <a:srgbClr val="000000"/>
                </a:solidFill>
              </a:rPr>
              <a:t>Keflex &amp; doxy</a:t>
            </a:r>
            <a:r>
              <a:rPr lang="en"/>
              <a:t> but no improvement in symptoms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Unclear if puncture injury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Recurrent sinusitis &amp; dental issues</a:t>
            </a:r>
            <a:endParaRPr/>
          </a:p>
        </p:txBody>
      </p:sp>
      <p:sp>
        <p:nvSpPr>
          <p:cNvPr id="146" name="Google Shape;146;p22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Summary</a:t>
            </a:r>
            <a:endParaRPr/>
          </a:p>
        </p:txBody>
      </p:sp>
      <p:sp>
        <p:nvSpPr>
          <p:cNvPr id="147" name="Google Shape;147;p22"/>
          <p:cNvSpPr/>
          <p:nvPr/>
        </p:nvSpPr>
        <p:spPr>
          <a:xfrm>
            <a:off x="6834425" y="172513"/>
            <a:ext cx="2111100" cy="80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Labs</a:t>
            </a:r>
            <a:endParaRPr b="1"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WBC 21, lactate 4, A1c 9.7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22"/>
          <p:cNvSpPr/>
          <p:nvPr/>
        </p:nvSpPr>
        <p:spPr>
          <a:xfrm>
            <a:off x="4745875" y="172488"/>
            <a:ext cx="1997400" cy="80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Exam</a:t>
            </a:r>
            <a:endParaRPr b="1"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Hypotensive, BLE swelling, </a:t>
            </a:r>
            <a:r>
              <a:rPr b="1" lang="en" sz="12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?confused</a:t>
            </a:r>
            <a:endParaRPr b="1" sz="1200">
              <a:solidFill>
                <a:srgbClr val="DC4C6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6834450" y="1079150"/>
            <a:ext cx="2111100" cy="16971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CT Head</a:t>
            </a:r>
            <a:endParaRPr b="1" sz="12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2.3 cm</a:t>
            </a:r>
            <a:r>
              <a:rPr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 rounded hypodense mass lesion within or adjacent to the </a:t>
            </a:r>
            <a:r>
              <a:rPr b="1"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left anterior frontal lobe</a:t>
            </a:r>
            <a:r>
              <a:rPr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 possibly representing a cystic neoplasm or even abscess in the appropriate setting</a:t>
            </a:r>
            <a:endParaRPr sz="12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3600" y="1079138"/>
            <a:ext cx="1961960" cy="207233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/>
          <p:nvPr/>
        </p:nvSpPr>
        <p:spPr>
          <a:xfrm>
            <a:off x="4763600" y="3285175"/>
            <a:ext cx="1997400" cy="1394400"/>
          </a:xfrm>
          <a:prstGeom prst="rect">
            <a:avLst/>
          </a:prstGeom>
          <a:solidFill>
            <a:srgbClr val="FAE4E8"/>
          </a:solidFill>
          <a:ln cap="flat" cmpd="sng" w="9525">
            <a:solidFill>
              <a:srgbClr val="B03D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MRI Brain</a:t>
            </a:r>
            <a:endParaRPr b="1" sz="1200">
              <a:solidFill>
                <a:srgbClr val="B03D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3 cm</a:t>
            </a:r>
            <a:r>
              <a:rPr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rim enhancing</a:t>
            </a:r>
            <a:r>
              <a:rPr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cerebral abscess</a:t>
            </a:r>
            <a:r>
              <a:rPr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 within the left anterior frontal lobe with adjacent rim of edema.</a:t>
            </a:r>
            <a:endParaRPr sz="12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3538" y="2877675"/>
            <a:ext cx="1792870" cy="20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158" name="Google Shape;158;p23"/>
          <p:cNvSpPr txBox="1"/>
          <p:nvPr>
            <p:ph idx="1" type="body"/>
          </p:nvPr>
        </p:nvSpPr>
        <p:spPr>
          <a:xfrm>
            <a:off x="729450" y="1393075"/>
            <a:ext cx="50826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Taken from ED by surgery for emergent I&amp;D of left leg &amp; abdominal wall abscesses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Operative cultures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Abdomen: </a:t>
            </a:r>
            <a:r>
              <a:rPr lang="en">
                <a:solidFill>
                  <a:srgbClr val="DC4C64"/>
                </a:solidFill>
              </a:rPr>
              <a:t>Raoultella planticola</a:t>
            </a:r>
            <a:endParaRPr>
              <a:solidFill>
                <a:srgbClr val="DC4C64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Leg: No growth at time of chart review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Admitted to MICU for shock, </a:t>
            </a:r>
            <a:r>
              <a:rPr lang="en"/>
              <a:t>transferred</a:t>
            </a:r>
            <a:r>
              <a:rPr lang="en"/>
              <a:t> to Ruby for NSGY evaluation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ID consulted (on my first day of fellowship)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pic>
        <p:nvPicPr>
          <p:cNvPr id="164" name="Google Shape;164;p24"/>
          <p:cNvPicPr preferRelativeResize="0"/>
          <p:nvPr/>
        </p:nvPicPr>
        <p:blipFill rotWithShape="1">
          <a:blip r:embed="rId3">
            <a:alphaModFix/>
          </a:blip>
          <a:srcRect b="55836" l="18710" r="34907" t="11620"/>
          <a:stretch/>
        </p:blipFill>
        <p:spPr>
          <a:xfrm>
            <a:off x="5631475" y="1132525"/>
            <a:ext cx="3446799" cy="32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>
            <p:ph idx="1" type="body"/>
          </p:nvPr>
        </p:nvSpPr>
        <p:spPr>
          <a:xfrm>
            <a:off x="729450" y="1393075"/>
            <a:ext cx="50826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Taken from ED by surgery for emergent I&amp;D of left leg &amp; abdominal wall abscesses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Operative cultures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Abdomen: </a:t>
            </a:r>
            <a:r>
              <a:rPr lang="en">
                <a:solidFill>
                  <a:srgbClr val="DC4C64"/>
                </a:solidFill>
              </a:rPr>
              <a:t>Raoultella planticola</a:t>
            </a:r>
            <a:endParaRPr>
              <a:solidFill>
                <a:srgbClr val="DC4C64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Leg: No growth at time of chart review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Admitted to MICU for shock, transferred to Ruby for NSGY evaluation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ID consulted (on my first day of fellowship)</a:t>
            </a:r>
            <a:endParaRPr/>
          </a:p>
        </p:txBody>
      </p:sp>
      <p:pic>
        <p:nvPicPr>
          <p:cNvPr id="166" name="Google Shape;166;p24"/>
          <p:cNvPicPr preferRelativeResize="0"/>
          <p:nvPr/>
        </p:nvPicPr>
        <p:blipFill rotWithShape="1">
          <a:blip r:embed="rId4">
            <a:alphaModFix/>
          </a:blip>
          <a:srcRect b="28324" l="46659" r="4888" t="12934"/>
          <a:stretch/>
        </p:blipFill>
        <p:spPr>
          <a:xfrm rot="5400000">
            <a:off x="4226464" y="2819763"/>
            <a:ext cx="1694424" cy="273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 rotWithShape="1">
          <a:blip r:embed="rId5">
            <a:alphaModFix/>
          </a:blip>
          <a:srcRect b="31000" l="45292" r="15361" t="16782"/>
          <a:stretch/>
        </p:blipFill>
        <p:spPr>
          <a:xfrm rot="-5400000">
            <a:off x="1267475" y="2702624"/>
            <a:ext cx="1659276" cy="293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pic>
        <p:nvPicPr>
          <p:cNvPr id="173" name="Google Shape;173;p25"/>
          <p:cNvPicPr preferRelativeResize="0"/>
          <p:nvPr/>
        </p:nvPicPr>
        <p:blipFill rotWithShape="1">
          <a:blip r:embed="rId3">
            <a:alphaModFix/>
          </a:blip>
          <a:srcRect b="55836" l="18710" r="34907" t="11620"/>
          <a:stretch/>
        </p:blipFill>
        <p:spPr>
          <a:xfrm>
            <a:off x="5631475" y="1132525"/>
            <a:ext cx="3446799" cy="32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 txBox="1"/>
          <p:nvPr>
            <p:ph idx="1" type="body"/>
          </p:nvPr>
        </p:nvSpPr>
        <p:spPr>
          <a:xfrm>
            <a:off x="729450" y="1393075"/>
            <a:ext cx="4374600" cy="32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Operative cultures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Abdomen: </a:t>
            </a:r>
            <a:r>
              <a:rPr lang="en">
                <a:solidFill>
                  <a:srgbClr val="DC4C64"/>
                </a:solidFill>
              </a:rPr>
              <a:t>Raoultella planticola</a:t>
            </a:r>
            <a:r>
              <a:rPr lang="en"/>
              <a:t>, </a:t>
            </a:r>
            <a:r>
              <a:rPr lang="en">
                <a:solidFill>
                  <a:srgbClr val="DC4C64"/>
                </a:solidFill>
              </a:rPr>
              <a:t>S epi</a:t>
            </a:r>
            <a:endParaRPr>
              <a:solidFill>
                <a:srgbClr val="DC4C64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Leg: </a:t>
            </a:r>
            <a:r>
              <a:rPr b="1" lang="en">
                <a:solidFill>
                  <a:srgbClr val="DC4C64"/>
                </a:solidFill>
              </a:rPr>
              <a:t>Nocardia farcinica </a:t>
            </a:r>
            <a:endParaRPr b="1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Brain: </a:t>
            </a:r>
            <a:r>
              <a:rPr lang="en">
                <a:solidFill>
                  <a:srgbClr val="DC4C64"/>
                </a:solidFill>
              </a:rPr>
              <a:t>Nocardia</a:t>
            </a:r>
            <a:r>
              <a:rPr lang="en"/>
              <a:t>, </a:t>
            </a:r>
            <a:r>
              <a:rPr lang="en">
                <a:solidFill>
                  <a:srgbClr val="DC4C64"/>
                </a:solidFill>
              </a:rPr>
              <a:t>S epi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s/p multiple abdominal &amp; leg washouts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NSGY I&amp;D of brain abscess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Hospital Course</a:t>
            </a:r>
            <a:endParaRPr/>
          </a:p>
        </p:txBody>
      </p:sp>
      <p:sp>
        <p:nvSpPr>
          <p:cNvPr id="180" name="Google Shape;180;p26"/>
          <p:cNvSpPr txBox="1"/>
          <p:nvPr>
            <p:ph idx="1" type="body"/>
          </p:nvPr>
        </p:nvSpPr>
        <p:spPr>
          <a:xfrm>
            <a:off x="729450" y="1393075"/>
            <a:ext cx="4374600" cy="23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Uncomplicated first admission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Discharged on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Bactrim + Zyvox (CNS: Nocardia + MRSE)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Augmentin (SQ: Raoultella)</a:t>
            </a:r>
            <a:endParaRPr/>
          </a:p>
        </p:txBody>
      </p:sp>
      <p:sp>
        <p:nvSpPr>
          <p:cNvPr id="181" name="Google Shape;181;p26"/>
          <p:cNvSpPr/>
          <p:nvPr/>
        </p:nvSpPr>
        <p:spPr>
          <a:xfrm>
            <a:off x="729450" y="2475450"/>
            <a:ext cx="3661500" cy="13233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Antimicrobial course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Bactrim / Imi / Linezolid (empiric)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Discharge: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Bactrim + Zyvox (Nocardia + MRSE)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Augmentin (Raoultella)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5284025" y="1079150"/>
            <a:ext cx="3661500" cy="10521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Micro data</a:t>
            </a:r>
            <a:endParaRPr b="1" sz="12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Abdomen: </a:t>
            </a:r>
            <a:r>
              <a:rPr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Raoultella planticola</a:t>
            </a: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S epi</a:t>
            </a:r>
            <a:endParaRPr sz="1100">
              <a:solidFill>
                <a:srgbClr val="DC4C6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Leg: </a:t>
            </a:r>
            <a:r>
              <a:rPr b="1"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Nocardia farcinica </a:t>
            </a:r>
            <a:endParaRPr b="1"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Brain: </a:t>
            </a:r>
            <a:r>
              <a:rPr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Nocardia</a:t>
            </a: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S epi</a:t>
            </a:r>
            <a:endParaRPr b="1" sz="1100">
              <a:solidFill>
                <a:srgbClr val="DC4C6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Readmission</a:t>
            </a:r>
            <a:endParaRPr/>
          </a:p>
        </p:txBody>
      </p:sp>
      <p:sp>
        <p:nvSpPr>
          <p:cNvPr id="188" name="Google Shape;188;p27"/>
          <p:cNvSpPr txBox="1"/>
          <p:nvPr>
            <p:ph idx="1" type="body"/>
          </p:nvPr>
        </p:nvSpPr>
        <p:spPr>
          <a:xfrm>
            <a:off x="729450" y="1393075"/>
            <a:ext cx="4374600" cy="15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Readmitted for unrelated reasons, but family wanted IV treatment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Susceptibilities</a:t>
            </a:r>
            <a:r>
              <a:rPr lang="en"/>
              <a:t> returned. Discharged 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CNS nocardia: Moxi + Bactrim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CNS MRSE: Vanco (DOT: 4 weeks) </a:t>
            </a:r>
            <a:r>
              <a:rPr lang="en">
                <a:solidFill>
                  <a:srgbClr val="DC4C64"/>
                </a:solidFill>
              </a:rPr>
              <a:t>d/t TCP</a:t>
            </a:r>
            <a:endParaRPr>
              <a:solidFill>
                <a:srgbClr val="DC4C64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At discharge, had finished 2 weeks of Raoultella coverage for SQ infection</a:t>
            </a:r>
            <a:endParaRPr/>
          </a:p>
        </p:txBody>
      </p:sp>
      <p:sp>
        <p:nvSpPr>
          <p:cNvPr id="189" name="Google Shape;189;p27"/>
          <p:cNvSpPr/>
          <p:nvPr/>
        </p:nvSpPr>
        <p:spPr>
          <a:xfrm>
            <a:off x="729450" y="3033825"/>
            <a:ext cx="3661500" cy="19377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Antimicrobial courses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Bactrim / Imi / Linezolid (empiric)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Discharge #1: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Bactrim + Zyvox (Nocardia + MRSE)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Augmentin (Raoultella)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Discharge #2: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CNS nocardia: Moxi + Bactrim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CNS MRSE: Vanco (DOT: 4 weeks)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" name="Google Shape;190;p27"/>
          <p:cNvSpPr/>
          <p:nvPr/>
        </p:nvSpPr>
        <p:spPr>
          <a:xfrm>
            <a:off x="5284025" y="1079150"/>
            <a:ext cx="3661500" cy="10521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Micro data</a:t>
            </a:r>
            <a:endParaRPr b="1" sz="12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Abdomen: </a:t>
            </a:r>
            <a:r>
              <a:rPr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Raoultella planticola</a:t>
            </a: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S epi</a:t>
            </a:r>
            <a:endParaRPr sz="1100">
              <a:solidFill>
                <a:srgbClr val="DC4C6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Leg: </a:t>
            </a:r>
            <a:r>
              <a:rPr b="1"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Nocardia farcinica </a:t>
            </a:r>
            <a:endParaRPr b="1"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Brain: </a:t>
            </a:r>
            <a:r>
              <a:rPr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Nocardia</a:t>
            </a: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S epi</a:t>
            </a:r>
            <a:endParaRPr b="1" sz="1100">
              <a:solidFill>
                <a:srgbClr val="DC4C6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27"/>
          <p:cNvSpPr txBox="1"/>
          <p:nvPr>
            <p:ph idx="1" type="body"/>
          </p:nvPr>
        </p:nvSpPr>
        <p:spPr>
          <a:xfrm>
            <a:off x="5285100" y="2178525"/>
            <a:ext cx="3661500" cy="27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Nocardia </a:t>
            </a:r>
            <a:r>
              <a:rPr b="1" lang="en"/>
              <a:t>susceptibilities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03D50"/>
                </a:solidFill>
              </a:rPr>
              <a:t>Tobramycin </a:t>
            </a:r>
            <a:r>
              <a:rPr lang="en"/>
              <a:t>                           32 </a:t>
            </a:r>
            <a:r>
              <a:rPr lang="en">
                <a:solidFill>
                  <a:srgbClr val="B03D50"/>
                </a:solidFill>
              </a:rPr>
              <a:t>Resist </a:t>
            </a:r>
            <a:endParaRPr>
              <a:solidFill>
                <a:srgbClr val="B03D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Linezolid </a:t>
            </a:r>
            <a:r>
              <a:rPr lang="en"/>
              <a:t>                                4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>
              <a:solidFill>
                <a:srgbClr val="0C622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Bactrim </a:t>
            </a:r>
            <a:r>
              <a:rPr lang="en"/>
              <a:t>                                  2/38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03D50"/>
                </a:solidFill>
              </a:rPr>
              <a:t>Doxycycline </a:t>
            </a:r>
            <a:r>
              <a:rPr lang="en"/>
              <a:t>                           8 </a:t>
            </a:r>
            <a:r>
              <a:rPr lang="en">
                <a:solidFill>
                  <a:srgbClr val="B03D50"/>
                </a:solidFill>
              </a:rPr>
              <a:t>Resist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Ciprofloxacin </a:t>
            </a:r>
            <a:r>
              <a:rPr lang="en"/>
              <a:t>                        0.5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Amoxicillin/Clavulanate</a:t>
            </a:r>
            <a:r>
              <a:rPr lang="en"/>
              <a:t>       8/4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Moxifloxacin </a:t>
            </a:r>
            <a:r>
              <a:rPr lang="en"/>
              <a:t>                         0.25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Amikacin </a:t>
            </a:r>
            <a:r>
              <a:rPr lang="en"/>
              <a:t>                               1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03D50"/>
                </a:solidFill>
              </a:rPr>
              <a:t>Imipenem </a:t>
            </a:r>
            <a:r>
              <a:rPr lang="en"/>
              <a:t>                              32 </a:t>
            </a:r>
            <a:r>
              <a:rPr lang="en">
                <a:solidFill>
                  <a:srgbClr val="B03D50"/>
                </a:solidFill>
              </a:rPr>
              <a:t>Resist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03D50"/>
                </a:solidFill>
              </a:rPr>
              <a:t>Ceftriaxone </a:t>
            </a:r>
            <a:r>
              <a:rPr lang="en"/>
              <a:t>                           &gt;=128 </a:t>
            </a:r>
            <a:r>
              <a:rPr lang="en">
                <a:solidFill>
                  <a:srgbClr val="B03D50"/>
                </a:solidFill>
              </a:rPr>
              <a:t>Resist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03D50"/>
                </a:solidFill>
              </a:rPr>
              <a:t>Clarithromycin </a:t>
            </a:r>
            <a:r>
              <a:rPr lang="en"/>
              <a:t>                     &gt;=32 </a:t>
            </a:r>
            <a:r>
              <a:rPr lang="en">
                <a:solidFill>
                  <a:srgbClr val="B03D50"/>
                </a:solidFill>
              </a:rPr>
              <a:t>Resist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96110"/>
                </a:solidFill>
              </a:rPr>
              <a:t>Minocycline </a:t>
            </a:r>
            <a:r>
              <a:rPr lang="en"/>
              <a:t>                          4 </a:t>
            </a:r>
            <a:r>
              <a:rPr lang="en">
                <a:solidFill>
                  <a:srgbClr val="896110"/>
                </a:solidFill>
              </a:rPr>
              <a:t>Intermed </a:t>
            </a:r>
            <a:endParaRPr>
              <a:solidFill>
                <a:srgbClr val="89611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Clinic #1</a:t>
            </a:r>
            <a:endParaRPr/>
          </a:p>
        </p:txBody>
      </p:sp>
      <p:sp>
        <p:nvSpPr>
          <p:cNvPr id="197" name="Google Shape;197;p28"/>
          <p:cNvSpPr txBox="1"/>
          <p:nvPr>
            <p:ph idx="1" type="body"/>
          </p:nvPr>
        </p:nvSpPr>
        <p:spPr>
          <a:xfrm>
            <a:off x="729450" y="1393075"/>
            <a:ext cx="4374600" cy="10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During OPAT, developed AKI so vanco stopped a little early (but likely still had ~4 weeks)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Having GI intolerance (maybe to Bactrim?)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Kept on Moxi &amp; Bactrim until 6 weeks</a:t>
            </a:r>
            <a:endParaRPr/>
          </a:p>
        </p:txBody>
      </p:sp>
      <p:sp>
        <p:nvSpPr>
          <p:cNvPr id="198" name="Google Shape;198;p28"/>
          <p:cNvSpPr/>
          <p:nvPr/>
        </p:nvSpPr>
        <p:spPr>
          <a:xfrm>
            <a:off x="729450" y="2571750"/>
            <a:ext cx="3661500" cy="23997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Antimicrobial courses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Bactrim / Imi / Linezolid (empiric)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Discharge #1: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Bactrim + Zyvox (Nocardia + MRSE)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s/p 2 weeks Augmentin (Raoultella)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Discharge #2: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CNS nocardia: Moxi + Bactrim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s/p 4 weeks </a:t>
            </a: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Vanco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Clinic #1: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CNS nocardia: Moxi + Bactrim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28"/>
          <p:cNvSpPr/>
          <p:nvPr/>
        </p:nvSpPr>
        <p:spPr>
          <a:xfrm>
            <a:off x="5284025" y="1079150"/>
            <a:ext cx="3661500" cy="10521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Micro data</a:t>
            </a:r>
            <a:endParaRPr b="1" sz="12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Abdomen: </a:t>
            </a:r>
            <a:r>
              <a:rPr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Raoultella planticola</a:t>
            </a: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S epi</a:t>
            </a:r>
            <a:endParaRPr sz="1100">
              <a:solidFill>
                <a:srgbClr val="DC4C6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Leg: </a:t>
            </a:r>
            <a:r>
              <a:rPr b="1"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Nocardia farcinica </a:t>
            </a:r>
            <a:endParaRPr b="1"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Brain: </a:t>
            </a:r>
            <a:r>
              <a:rPr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Nocardia</a:t>
            </a: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S epi</a:t>
            </a:r>
            <a:endParaRPr b="1" sz="1100">
              <a:solidFill>
                <a:srgbClr val="DC4C6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" name="Google Shape;200;p28"/>
          <p:cNvSpPr txBox="1"/>
          <p:nvPr>
            <p:ph idx="1" type="body"/>
          </p:nvPr>
        </p:nvSpPr>
        <p:spPr>
          <a:xfrm>
            <a:off x="5285100" y="2178525"/>
            <a:ext cx="3661500" cy="27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Nocardia susceptibilities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03D50"/>
                </a:solidFill>
              </a:rPr>
              <a:t>Tobramycin </a:t>
            </a:r>
            <a:r>
              <a:rPr lang="en"/>
              <a:t>                           32 </a:t>
            </a:r>
            <a:r>
              <a:rPr lang="en">
                <a:solidFill>
                  <a:srgbClr val="B03D50"/>
                </a:solidFill>
              </a:rPr>
              <a:t>Resist </a:t>
            </a:r>
            <a:endParaRPr>
              <a:solidFill>
                <a:srgbClr val="B03D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Linezolid </a:t>
            </a:r>
            <a:r>
              <a:rPr lang="en"/>
              <a:t>                                4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>
              <a:solidFill>
                <a:srgbClr val="0C622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Bactrim </a:t>
            </a:r>
            <a:r>
              <a:rPr lang="en"/>
              <a:t>                                  2/38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03D50"/>
                </a:solidFill>
              </a:rPr>
              <a:t>Doxycycline </a:t>
            </a:r>
            <a:r>
              <a:rPr lang="en"/>
              <a:t>                           8 </a:t>
            </a:r>
            <a:r>
              <a:rPr lang="en">
                <a:solidFill>
                  <a:srgbClr val="B03D50"/>
                </a:solidFill>
              </a:rPr>
              <a:t>Resist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Ciprofloxacin </a:t>
            </a:r>
            <a:r>
              <a:rPr lang="en"/>
              <a:t>                        0.5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Amoxicillin/Clavulanate</a:t>
            </a:r>
            <a:r>
              <a:rPr lang="en"/>
              <a:t>       8/4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Moxifloxacin </a:t>
            </a:r>
            <a:r>
              <a:rPr lang="en"/>
              <a:t>                         0.25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Amikacin </a:t>
            </a:r>
            <a:r>
              <a:rPr lang="en"/>
              <a:t>                               1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03D50"/>
                </a:solidFill>
              </a:rPr>
              <a:t>Imipenem </a:t>
            </a:r>
            <a:r>
              <a:rPr lang="en"/>
              <a:t>                              32 </a:t>
            </a:r>
            <a:r>
              <a:rPr lang="en">
                <a:solidFill>
                  <a:srgbClr val="B03D50"/>
                </a:solidFill>
              </a:rPr>
              <a:t>Resist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03D50"/>
                </a:solidFill>
              </a:rPr>
              <a:t>Ceftriaxone </a:t>
            </a:r>
            <a:r>
              <a:rPr lang="en"/>
              <a:t>                           &gt;=128 </a:t>
            </a:r>
            <a:r>
              <a:rPr lang="en">
                <a:solidFill>
                  <a:srgbClr val="B03D50"/>
                </a:solidFill>
              </a:rPr>
              <a:t>Resist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03D50"/>
                </a:solidFill>
              </a:rPr>
              <a:t>Clarithromycin </a:t>
            </a:r>
            <a:r>
              <a:rPr lang="en"/>
              <a:t>                     &gt;=32 </a:t>
            </a:r>
            <a:r>
              <a:rPr lang="en">
                <a:solidFill>
                  <a:srgbClr val="B03D50"/>
                </a:solidFill>
              </a:rPr>
              <a:t>Resist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96110"/>
                </a:solidFill>
              </a:rPr>
              <a:t>Minocycline </a:t>
            </a:r>
            <a:r>
              <a:rPr lang="en"/>
              <a:t>                          4 </a:t>
            </a:r>
            <a:r>
              <a:rPr lang="en">
                <a:solidFill>
                  <a:srgbClr val="896110"/>
                </a:solidFill>
              </a:rPr>
              <a:t>Intermed </a:t>
            </a:r>
            <a:endParaRPr>
              <a:solidFill>
                <a:srgbClr val="89611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Clinic #2</a:t>
            </a:r>
            <a:endParaRPr/>
          </a:p>
        </p:txBody>
      </p:sp>
      <p:sp>
        <p:nvSpPr>
          <p:cNvPr id="206" name="Google Shape;206;p29"/>
          <p:cNvSpPr txBox="1"/>
          <p:nvPr>
            <p:ph idx="1" type="body"/>
          </p:nvPr>
        </p:nvSpPr>
        <p:spPr>
          <a:xfrm>
            <a:off x="729450" y="1393075"/>
            <a:ext cx="4374600" cy="10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During OPAT, developed AKI (again) so Bactrim stopped at 6 weeks. GI symptoms resolved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Added Augmentin for SQ disease</a:t>
            </a:r>
            <a:endParaRPr/>
          </a:p>
        </p:txBody>
      </p:sp>
      <p:sp>
        <p:nvSpPr>
          <p:cNvPr id="207" name="Google Shape;207;p29"/>
          <p:cNvSpPr/>
          <p:nvPr/>
        </p:nvSpPr>
        <p:spPr>
          <a:xfrm>
            <a:off x="5285100" y="632850"/>
            <a:ext cx="3661500" cy="34254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Antimicrobial courses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Bactrim / Imi / Linezolid (empiric)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Discharge #1: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Bactrim + Zyvox (Nocardia + MRSE)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s/p 2 weeks Augmentin (Raoultella)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Discharge #2: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CNS nocardia: Moxi + Bactrim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s/p 4 weeks Vanco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Clinic #1: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CNS nocardia: Moxi + Bactrim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OPAT: Had to stop bactrim 2/2 AKI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Clinic #2: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c/w Moxi 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Added Augmentin</a:t>
            </a:r>
            <a:endParaRPr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" name="Google Shape;208;p29"/>
          <p:cNvSpPr txBox="1"/>
          <p:nvPr>
            <p:ph idx="1" type="body"/>
          </p:nvPr>
        </p:nvSpPr>
        <p:spPr>
          <a:xfrm>
            <a:off x="817975" y="2634650"/>
            <a:ext cx="3661500" cy="22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Nocardia susceptibilities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03D50"/>
                </a:solidFill>
              </a:rPr>
              <a:t>Tobramycin </a:t>
            </a:r>
            <a:r>
              <a:rPr lang="en"/>
              <a:t>                           32 </a:t>
            </a:r>
            <a:r>
              <a:rPr lang="en">
                <a:solidFill>
                  <a:srgbClr val="B03D50"/>
                </a:solidFill>
              </a:rPr>
              <a:t>Resist </a:t>
            </a:r>
            <a:endParaRPr>
              <a:solidFill>
                <a:srgbClr val="B03D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Linezolid </a:t>
            </a:r>
            <a:r>
              <a:rPr lang="en"/>
              <a:t>                                4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>
              <a:solidFill>
                <a:srgbClr val="0C622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Bactrim </a:t>
            </a:r>
            <a:r>
              <a:rPr lang="en"/>
              <a:t>                                  2/38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03D50"/>
                </a:solidFill>
              </a:rPr>
              <a:t>Doxycycline </a:t>
            </a:r>
            <a:r>
              <a:rPr lang="en"/>
              <a:t>                           8 </a:t>
            </a:r>
            <a:r>
              <a:rPr lang="en">
                <a:solidFill>
                  <a:srgbClr val="B03D50"/>
                </a:solidFill>
              </a:rPr>
              <a:t>Resist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Ciprofloxacin </a:t>
            </a:r>
            <a:r>
              <a:rPr lang="en"/>
              <a:t>                        0.5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Amoxicillin/Clavulanate</a:t>
            </a:r>
            <a:r>
              <a:rPr lang="en"/>
              <a:t>       8/4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Moxifloxacin </a:t>
            </a:r>
            <a:r>
              <a:rPr lang="en"/>
              <a:t>                         0.25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622E"/>
                </a:solidFill>
              </a:rPr>
              <a:t>Amikacin </a:t>
            </a:r>
            <a:r>
              <a:rPr lang="en"/>
              <a:t>                               1 </a:t>
            </a:r>
            <a:r>
              <a:rPr lang="en">
                <a:solidFill>
                  <a:srgbClr val="0C622E"/>
                </a:solidFill>
              </a:rPr>
              <a:t>Suscept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03D50"/>
                </a:solidFill>
              </a:rPr>
              <a:t>Imipenem </a:t>
            </a:r>
            <a:r>
              <a:rPr lang="en"/>
              <a:t>                              32 </a:t>
            </a:r>
            <a:r>
              <a:rPr lang="en">
                <a:solidFill>
                  <a:srgbClr val="B03D50"/>
                </a:solidFill>
              </a:rPr>
              <a:t>Resist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03D50"/>
                </a:solidFill>
              </a:rPr>
              <a:t>Ceftriaxone </a:t>
            </a:r>
            <a:r>
              <a:rPr lang="en"/>
              <a:t>                           &gt;=128 </a:t>
            </a:r>
            <a:r>
              <a:rPr lang="en">
                <a:solidFill>
                  <a:srgbClr val="B03D50"/>
                </a:solidFill>
              </a:rPr>
              <a:t>Resist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03D50"/>
                </a:solidFill>
              </a:rPr>
              <a:t>Clarithromycin </a:t>
            </a:r>
            <a:r>
              <a:rPr lang="en"/>
              <a:t>                     &gt;=32 </a:t>
            </a:r>
            <a:r>
              <a:rPr lang="en">
                <a:solidFill>
                  <a:srgbClr val="B03D50"/>
                </a:solidFill>
              </a:rPr>
              <a:t>Resist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96110"/>
                </a:solidFill>
              </a:rPr>
              <a:t>Minocycline </a:t>
            </a:r>
            <a:r>
              <a:rPr lang="en"/>
              <a:t>                          4 </a:t>
            </a:r>
            <a:r>
              <a:rPr lang="en">
                <a:solidFill>
                  <a:srgbClr val="896110"/>
                </a:solidFill>
              </a:rPr>
              <a:t>Intermed </a:t>
            </a:r>
            <a:endParaRPr>
              <a:solidFill>
                <a:srgbClr val="89611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1 discussion</a:t>
            </a:r>
            <a:endParaRPr/>
          </a:p>
        </p:txBody>
      </p:sp>
      <p:pic>
        <p:nvPicPr>
          <p:cNvPr id="214" name="Google Shape;214;p30"/>
          <p:cNvPicPr preferRelativeResize="0"/>
          <p:nvPr/>
        </p:nvPicPr>
        <p:blipFill rotWithShape="1">
          <a:blip r:embed="rId3">
            <a:alphaModFix/>
          </a:blip>
          <a:srcRect b="10648" l="10272" r="10462" t="11742"/>
          <a:stretch/>
        </p:blipFill>
        <p:spPr>
          <a:xfrm>
            <a:off x="5845925" y="1402500"/>
            <a:ext cx="1995175" cy="19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0"/>
          <p:cNvSpPr txBox="1"/>
          <p:nvPr/>
        </p:nvSpPr>
        <p:spPr>
          <a:xfrm>
            <a:off x="5703663" y="3421125"/>
            <a:ext cx="2279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Links to articles discussed here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Nocardia</a:t>
            </a:r>
            <a:endParaRPr/>
          </a:p>
        </p:txBody>
      </p:sp>
      <p:sp>
        <p:nvSpPr>
          <p:cNvPr id="221" name="Google Shape;221;p3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Objectives</a:t>
            </a:r>
            <a:endParaRPr>
              <a:highlight>
                <a:srgbClr val="FFFF00"/>
              </a:highlight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Review microbiology &amp; risk factors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Describe clinical syndromes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Review treatment options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1"/>
          <p:cNvSpPr txBox="1"/>
          <p:nvPr/>
        </p:nvSpPr>
        <p:spPr>
          <a:xfrm>
            <a:off x="7690625" y="4668119"/>
            <a:ext cx="1317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Articles</a:t>
            </a:r>
            <a:endParaRPr sz="13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4" name="Google Shape;224;p31"/>
          <p:cNvPicPr preferRelativeResize="0"/>
          <p:nvPr/>
        </p:nvPicPr>
        <p:blipFill rotWithShape="1">
          <a:blip r:embed="rId3">
            <a:alphaModFix/>
          </a:blip>
          <a:srcRect b="10648" l="10272" r="10462" t="11742"/>
          <a:stretch/>
        </p:blipFill>
        <p:spPr>
          <a:xfrm>
            <a:off x="7654774" y="3307475"/>
            <a:ext cx="1389601" cy="13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Nocardia</a:t>
            </a:r>
            <a:r>
              <a:rPr lang="en">
                <a:solidFill>
                  <a:srgbClr val="356635"/>
                </a:solidFill>
              </a:rPr>
              <a:t>:</a:t>
            </a:r>
            <a:r>
              <a:rPr lang="en"/>
              <a:t> Microbiology</a:t>
            </a:r>
            <a:endParaRPr/>
          </a:p>
        </p:txBody>
      </p:sp>
      <p:sp>
        <p:nvSpPr>
          <p:cNvPr id="230" name="Google Shape;230;p32"/>
          <p:cNvSpPr txBox="1"/>
          <p:nvPr>
            <p:ph idx="1" type="body"/>
          </p:nvPr>
        </p:nvSpPr>
        <p:spPr>
          <a:xfrm>
            <a:off x="729450" y="1393075"/>
            <a:ext cx="3588300" cy="34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</a:t>
            </a:r>
            <a:r>
              <a:rPr lang="en"/>
              <a:t>elicate </a:t>
            </a:r>
            <a:r>
              <a:rPr b="1" lang="en"/>
              <a:t>filamentous gram-positive branching rods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Weakly acid fast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Aerobic growth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Numerous species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Species can be helpful in </a:t>
            </a:r>
            <a:r>
              <a:rPr lang="en"/>
              <a:t>predicting</a:t>
            </a:r>
            <a:r>
              <a:rPr lang="en"/>
              <a:t>  </a:t>
            </a:r>
            <a:r>
              <a:rPr lang="en"/>
              <a:t>susceptibilities (Toyokawa 2021)</a:t>
            </a:r>
            <a:endParaRPr/>
          </a:p>
        </p:txBody>
      </p:sp>
      <p:pic>
        <p:nvPicPr>
          <p:cNvPr id="231" name="Google Shape;23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575" y="1101050"/>
            <a:ext cx="4529524" cy="33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2"/>
          <p:cNvPicPr preferRelativeResize="0"/>
          <p:nvPr/>
        </p:nvPicPr>
        <p:blipFill rotWithShape="1">
          <a:blip r:embed="rId4">
            <a:alphaModFix/>
          </a:blip>
          <a:srcRect b="19143" l="8172" r="64219" t="39810"/>
          <a:stretch/>
        </p:blipFill>
        <p:spPr>
          <a:xfrm>
            <a:off x="4364900" y="632850"/>
            <a:ext cx="1710042" cy="142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Nocardia:</a:t>
            </a:r>
            <a:r>
              <a:rPr lang="en"/>
              <a:t> Antimicrobial susceptibilities</a:t>
            </a:r>
            <a:endParaRPr/>
          </a:p>
        </p:txBody>
      </p:sp>
      <p:graphicFrame>
        <p:nvGraphicFramePr>
          <p:cNvPr id="238" name="Google Shape;238;p33"/>
          <p:cNvGraphicFramePr/>
          <p:nvPr/>
        </p:nvGraphicFramePr>
        <p:xfrm>
          <a:off x="1264900" y="1404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{3ED793F8-BFDC-44D7-84B7-F49430BB7443}</a:tableStyleId>
              </a:tblPr>
              <a:tblGrid>
                <a:gridCol w="1091775"/>
                <a:gridCol w="841825"/>
                <a:gridCol w="578275"/>
                <a:gridCol w="925700"/>
                <a:gridCol w="1154550"/>
                <a:gridCol w="883250"/>
                <a:gridCol w="1142425"/>
              </a:tblGrid>
              <a:tr h="24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N. farcinica</a:t>
                      </a:r>
                      <a:endParaRPr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N. nova</a:t>
                      </a:r>
                      <a:endParaRPr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N. brasiliensis</a:t>
                      </a:r>
                      <a:endParaRPr sz="11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N. cyriacigeorgica</a:t>
                      </a:r>
                      <a:endParaRPr sz="7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N. abscessus</a:t>
                      </a:r>
                      <a:endParaRPr sz="7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N. otitidiscaviarum</a:t>
                      </a:r>
                      <a:endParaRPr sz="700"/>
                    </a:p>
                  </a:txBody>
                  <a:tcPr marT="0" marB="0" marR="0" marL="0" anchor="ctr"/>
                </a:tc>
              </a:tr>
              <a:tr h="24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Bactrim</a:t>
                      </a:r>
                      <a:endParaRPr b="1" sz="11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</a:tr>
              <a:tr h="24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Imipenem</a:t>
                      </a:r>
                      <a:endParaRPr sz="11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</a:tr>
              <a:tr h="24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Amikacin</a:t>
                      </a:r>
                      <a:endParaRPr b="1" sz="11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</a:tr>
              <a:tr h="24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Linezolid</a:t>
                      </a:r>
                      <a:endParaRPr b="1" sz="11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</a:t>
                      </a:r>
                      <a:endParaRPr b="1"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</a:tr>
              <a:tr h="24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Tobramycin</a:t>
                      </a:r>
                      <a:endParaRPr/>
                    </a:p>
                  </a:txBody>
                  <a:tcPr marT="0" marB="0" marR="0" marL="0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</a:tr>
              <a:tr h="24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Augmentin</a:t>
                      </a:r>
                      <a:endParaRPr sz="1100"/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</a:tr>
              <a:tr h="24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Ceftriaxone</a:t>
                      </a:r>
                      <a:endParaRPr sz="1100"/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</a:tr>
              <a:tr h="24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Ciprofloxacin</a:t>
                      </a:r>
                      <a:endParaRPr sz="1100"/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</a:tr>
              <a:tr h="24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Clarithromycin</a:t>
                      </a:r>
                      <a:endParaRPr sz="1100"/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</a:tr>
              <a:tr h="24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Doxycycline</a:t>
                      </a:r>
                      <a:endParaRPr sz="1100"/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</a:tr>
              <a:tr h="24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Minocycline</a:t>
                      </a:r>
                      <a:endParaRPr sz="1100"/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</a:tr>
              <a:tr h="24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Erythromycin</a:t>
                      </a:r>
                      <a:endParaRPr sz="1100"/>
                    </a:p>
                  </a:txBody>
                  <a:tcPr marT="0" marB="0" marR="0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14A4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</a:t>
                      </a:r>
                      <a:endParaRPr sz="1200"/>
                    </a:p>
                  </a:txBody>
                  <a:tcPr marT="0" marB="0" marR="0" marL="0" anchor="ctr">
                    <a:solidFill>
                      <a:srgbClr val="DC4C64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9" name="Google Shape;239;p33"/>
          <p:cNvSpPr txBox="1"/>
          <p:nvPr/>
        </p:nvSpPr>
        <p:spPr>
          <a:xfrm>
            <a:off x="2665400" y="4607850"/>
            <a:ext cx="444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Adapted from UpToDate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Nocardia:</a:t>
            </a:r>
            <a:r>
              <a:rPr lang="en"/>
              <a:t> Risk factors</a:t>
            </a:r>
            <a:endParaRPr/>
          </a:p>
        </p:txBody>
      </p:sp>
      <p:sp>
        <p:nvSpPr>
          <p:cNvPr id="245" name="Google Shape;245;p3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Natural </a:t>
            </a:r>
            <a:r>
              <a:rPr lang="en"/>
              <a:t>reservoir</a:t>
            </a:r>
            <a:r>
              <a:rPr lang="en"/>
              <a:t> is </a:t>
            </a:r>
            <a:r>
              <a:rPr b="1" lang="en"/>
              <a:t>soil &amp; decaying vegetation</a:t>
            </a:r>
            <a:endParaRPr b="1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Transmission via </a:t>
            </a:r>
            <a:r>
              <a:rPr b="1" lang="en">
                <a:solidFill>
                  <a:srgbClr val="2F5AA2"/>
                </a:solidFill>
              </a:rPr>
              <a:t>inhalation </a:t>
            </a:r>
            <a:r>
              <a:rPr lang="en"/>
              <a:t>or </a:t>
            </a:r>
            <a:r>
              <a:rPr b="1" lang="en">
                <a:solidFill>
                  <a:srgbClr val="2F5AA2"/>
                </a:solidFill>
              </a:rPr>
              <a:t>direct inoculation</a:t>
            </a:r>
            <a:endParaRPr b="1">
              <a:solidFill>
                <a:srgbClr val="2F5AA2"/>
              </a:solidFill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DC4C64"/>
                </a:solidFill>
              </a:rPr>
              <a:t>Immunosuppression</a:t>
            </a:r>
            <a:r>
              <a:rPr lang="en"/>
              <a:t> is major risk factor (though can occur in </a:t>
            </a:r>
            <a:r>
              <a:rPr lang="en"/>
              <a:t>immunocompetent</a:t>
            </a:r>
            <a:r>
              <a:rPr lang="en"/>
              <a:t>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0C622E"/>
                </a:solidFill>
              </a:rPr>
              <a:t>Steroids </a:t>
            </a:r>
            <a:r>
              <a:rPr lang="en"/>
              <a:t>are most frequently reported risk factor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Solid organ transplant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Nocardia:</a:t>
            </a:r>
            <a:r>
              <a:rPr lang="en"/>
              <a:t> Clinical Syndromes</a:t>
            </a:r>
            <a:endParaRPr/>
          </a:p>
        </p:txBody>
      </p:sp>
      <p:sp>
        <p:nvSpPr>
          <p:cNvPr id="251" name="Google Shape;251;p3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Subacute infection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Main sites of infections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Lungs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Skin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Hematogenous spread is common in </a:t>
            </a:r>
            <a:r>
              <a:rPr lang="en"/>
              <a:t>disseminated</a:t>
            </a:r>
            <a:r>
              <a:rPr lang="en"/>
              <a:t> disease</a:t>
            </a:r>
            <a:endParaRPr/>
          </a:p>
        </p:txBody>
      </p:sp>
      <p:sp>
        <p:nvSpPr>
          <p:cNvPr id="252" name="Google Shape;252;p35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Nocardia:</a:t>
            </a:r>
            <a:r>
              <a:rPr lang="en"/>
              <a:t> Clinical Syndromes</a:t>
            </a:r>
            <a:endParaRPr/>
          </a:p>
        </p:txBody>
      </p:sp>
      <p:sp>
        <p:nvSpPr>
          <p:cNvPr id="258" name="Google Shape;258;p36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Subacute infection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Main sites of infections</a:t>
            </a:r>
            <a:endParaRPr b="1">
              <a:solidFill>
                <a:srgbClr val="DC4C64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100"/>
              <a:buChar char="○"/>
            </a:pPr>
            <a:r>
              <a:rPr b="1" lang="en">
                <a:solidFill>
                  <a:srgbClr val="2F5AA2"/>
                </a:solidFill>
              </a:rPr>
              <a:t>Lungs</a:t>
            </a:r>
            <a:r>
              <a:rPr lang="en">
                <a:solidFill>
                  <a:srgbClr val="2F5AA2"/>
                </a:solidFill>
              </a:rPr>
              <a:t> </a:t>
            </a:r>
            <a:endParaRPr>
              <a:solidFill>
                <a:srgbClr val="2F5AA2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Skin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Hematogenous spread is common in disseminated disease</a:t>
            </a:r>
            <a:endParaRPr/>
          </a:p>
        </p:txBody>
      </p:sp>
      <p:sp>
        <p:nvSpPr>
          <p:cNvPr id="259" name="Google Shape;259;p36"/>
          <p:cNvSpPr/>
          <p:nvPr/>
        </p:nvSpPr>
        <p:spPr>
          <a:xfrm>
            <a:off x="4643600" y="1393075"/>
            <a:ext cx="3774300" cy="21852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Pulmonary disease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Most </a:t>
            </a:r>
            <a:r>
              <a:rPr b="1"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common site</a:t>
            </a: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 of disease</a:t>
            </a:r>
            <a:endParaRPr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Variable presentation:</a:t>
            </a:r>
            <a:endParaRPr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Pneumonia</a:t>
            </a:r>
            <a:endParaRPr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Lung abscess</a:t>
            </a:r>
            <a:endParaRPr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Cavitary lesion</a:t>
            </a:r>
            <a:endParaRPr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Empyema</a:t>
            </a:r>
            <a:endParaRPr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200"/>
              <a:buFont typeface="Open Sans"/>
              <a:buChar char="●"/>
            </a:pPr>
            <a:r>
              <a:rPr b="1" lang="en" sz="12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More likely to go to CNS</a:t>
            </a: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 (vs skin)</a:t>
            </a:r>
            <a:endParaRPr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Can mimic flares of chronic lung disease (e.g. sarcoid patient who is on steroids)</a:t>
            </a:r>
            <a:endParaRPr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Nocardia:</a:t>
            </a:r>
            <a:r>
              <a:rPr lang="en"/>
              <a:t> Clinical Syndromes</a:t>
            </a:r>
            <a:endParaRPr/>
          </a:p>
        </p:txBody>
      </p:sp>
      <p:sp>
        <p:nvSpPr>
          <p:cNvPr id="265" name="Google Shape;265;p37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Subacute infection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Main sites of infections</a:t>
            </a:r>
            <a:endParaRPr b="1">
              <a:solidFill>
                <a:srgbClr val="DC4C64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Lungs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2F5AA2"/>
                </a:solidFill>
              </a:rPr>
              <a:t>Skin</a:t>
            </a:r>
            <a:r>
              <a:rPr lang="en"/>
              <a:t>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Hematogenous spread is common in disseminated disease</a:t>
            </a:r>
            <a:endParaRPr/>
          </a:p>
        </p:txBody>
      </p:sp>
      <p:sp>
        <p:nvSpPr>
          <p:cNvPr id="266" name="Google Shape;266;p37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7"/>
          <p:cNvSpPr/>
          <p:nvPr/>
        </p:nvSpPr>
        <p:spPr>
          <a:xfrm>
            <a:off x="4643600" y="1393075"/>
            <a:ext cx="3774300" cy="26493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Skin / soft tissue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Often in setting of trauma</a:t>
            </a:r>
            <a:endParaRPr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Primary skin infection is most common in immunocompetent</a:t>
            </a:r>
            <a:endParaRPr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Types</a:t>
            </a:r>
            <a:endParaRPr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100"/>
              <a:buFont typeface="Open Sans"/>
              <a:buAutoNum type="arabicPeriod"/>
            </a:pPr>
            <a:r>
              <a:rPr b="1"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Localized</a:t>
            </a:r>
            <a:r>
              <a:rPr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: Cellulitis or SQ abscess +/- drainage</a:t>
            </a:r>
            <a:endParaRPr sz="11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100"/>
              <a:buFont typeface="Open Sans"/>
              <a:buAutoNum type="arabicPeriod"/>
            </a:pPr>
            <a:r>
              <a:rPr b="1"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Lymphocutaneous</a:t>
            </a:r>
            <a:r>
              <a:rPr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: Nodular lymphangitis "sporotrichoid nocardiosis"</a:t>
            </a:r>
            <a:endParaRPr sz="11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If thinking sporotrichosis</a:t>
            </a:r>
            <a:r>
              <a:rPr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 (e.g. thorn injury) </a:t>
            </a:r>
            <a:r>
              <a:rPr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consider nocardia</a:t>
            </a:r>
            <a:endParaRPr sz="1100">
              <a:solidFill>
                <a:srgbClr val="DC4C6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100"/>
              <a:buFont typeface="Open Sans"/>
              <a:buAutoNum type="arabicPeriod"/>
            </a:pPr>
            <a:r>
              <a:rPr b="1"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Mycetoma</a:t>
            </a:r>
            <a:r>
              <a:rPr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: chronic cutaneous infection that coalesces to large necrotic abscess with draining sinus tracts</a:t>
            </a:r>
            <a:endParaRPr sz="11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Nocardia:</a:t>
            </a:r>
            <a:r>
              <a:rPr lang="en"/>
              <a:t> Clinical Syndromes</a:t>
            </a:r>
            <a:endParaRPr/>
          </a:p>
        </p:txBody>
      </p:sp>
      <p:sp>
        <p:nvSpPr>
          <p:cNvPr id="273" name="Google Shape;273;p38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Subacute infection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Main sites of infections</a:t>
            </a:r>
            <a:endParaRPr b="1">
              <a:solidFill>
                <a:srgbClr val="DC4C64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100"/>
              <a:buChar char="○"/>
            </a:pPr>
            <a:r>
              <a:rPr lang="en">
                <a:solidFill>
                  <a:srgbClr val="2F2F2F"/>
                </a:solidFill>
              </a:rPr>
              <a:t>Lungs </a:t>
            </a:r>
            <a:endParaRPr>
              <a:solidFill>
                <a:srgbClr val="2F2F2F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Skin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100"/>
              <a:buChar char="○"/>
            </a:pPr>
            <a:r>
              <a:rPr b="1" lang="en">
                <a:solidFill>
                  <a:srgbClr val="2F5AA2"/>
                </a:solidFill>
              </a:rPr>
              <a:t>CNS</a:t>
            </a:r>
            <a:endParaRPr b="1">
              <a:solidFill>
                <a:srgbClr val="2F5AA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Hematogenous spread is common in disseminated disease</a:t>
            </a:r>
            <a:endParaRPr/>
          </a:p>
        </p:txBody>
      </p:sp>
      <p:sp>
        <p:nvSpPr>
          <p:cNvPr id="274" name="Google Shape;274;p38"/>
          <p:cNvSpPr/>
          <p:nvPr/>
        </p:nvSpPr>
        <p:spPr>
          <a:xfrm>
            <a:off x="4643600" y="1393075"/>
            <a:ext cx="3774300" cy="1249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CNS disease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Nocardia loves to go to the brain</a:t>
            </a:r>
            <a:endParaRPr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One or more abscesses</a:t>
            </a:r>
            <a:endParaRPr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May or </a:t>
            </a:r>
            <a:r>
              <a:rPr b="1"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may not be symptomatic</a:t>
            </a:r>
            <a:endParaRPr b="1"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If someone has nocardia, </a:t>
            </a:r>
            <a:r>
              <a:rPr b="1"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you should </a:t>
            </a:r>
            <a:r>
              <a:rPr b="1" lang="en" sz="12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scan their head</a:t>
            </a:r>
            <a:r>
              <a:rPr lang="en" sz="12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! </a:t>
            </a:r>
            <a:endParaRPr sz="12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Nocardia:</a:t>
            </a:r>
            <a:r>
              <a:rPr lang="en"/>
              <a:t> Initial treatment</a:t>
            </a:r>
            <a:endParaRPr/>
          </a:p>
        </p:txBody>
      </p:sp>
      <p:sp>
        <p:nvSpPr>
          <p:cNvPr id="280" name="Google Shape;280;p39"/>
          <p:cNvSpPr txBox="1"/>
          <p:nvPr>
            <p:ph idx="1" type="body"/>
          </p:nvPr>
        </p:nvSpPr>
        <p:spPr>
          <a:xfrm>
            <a:off x="729450" y="1393075"/>
            <a:ext cx="7688700" cy="27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Bactrim is the mainstay treatment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Resistance can occur, so send for susceptibilities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Initial therapy often </a:t>
            </a:r>
            <a:r>
              <a:rPr b="1" lang="en">
                <a:solidFill>
                  <a:srgbClr val="3B71CA"/>
                </a:solidFill>
              </a:rPr>
              <a:t>Bactrim</a:t>
            </a:r>
            <a:r>
              <a:rPr lang="en"/>
              <a:t> + </a:t>
            </a:r>
            <a:r>
              <a:rPr b="1" lang="en">
                <a:solidFill>
                  <a:srgbClr val="3B71CA"/>
                </a:solidFill>
              </a:rPr>
              <a:t>something else</a:t>
            </a:r>
            <a:endParaRPr b="1">
              <a:solidFill>
                <a:srgbClr val="3B71C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Often imipenem or amikacin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If CNS, </a:t>
            </a:r>
            <a:r>
              <a:rPr b="1" lang="en">
                <a:solidFill>
                  <a:srgbClr val="B03D50"/>
                </a:solidFill>
              </a:rPr>
              <a:t>some use all three</a:t>
            </a:r>
            <a:endParaRPr b="1">
              <a:solidFill>
                <a:srgbClr val="B03D5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Disseminated</a:t>
            </a:r>
            <a:r>
              <a:rPr lang="en"/>
              <a:t> disease (</a:t>
            </a:r>
            <a:r>
              <a:rPr lang="en"/>
              <a:t>including</a:t>
            </a:r>
            <a:r>
              <a:rPr lang="en"/>
              <a:t> CNS) induction therapy: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At least six weeks of double coverage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Frequently IV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Nocardia:</a:t>
            </a:r>
            <a:r>
              <a:rPr lang="en"/>
              <a:t> Long term treatment</a:t>
            </a:r>
            <a:endParaRPr/>
          </a:p>
        </p:txBody>
      </p:sp>
      <p:sp>
        <p:nvSpPr>
          <p:cNvPr id="286" name="Google Shape;286;p40"/>
          <p:cNvSpPr txBox="1"/>
          <p:nvPr>
            <p:ph idx="1" type="body"/>
          </p:nvPr>
        </p:nvSpPr>
        <p:spPr>
          <a:xfrm>
            <a:off x="729450" y="1393075"/>
            <a:ext cx="7688700" cy="30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Always guided by </a:t>
            </a:r>
            <a:r>
              <a:rPr lang="en"/>
              <a:t>susceptibilities</a:t>
            </a:r>
            <a:r>
              <a:rPr lang="en"/>
              <a:t> and clinical response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DC4C64"/>
                </a:solidFill>
              </a:rPr>
              <a:t>High risk of relapse</a:t>
            </a:r>
            <a:r>
              <a:rPr lang="en"/>
              <a:t> / treatment failure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PO stepdown</a:t>
            </a:r>
            <a:r>
              <a:rPr lang="en"/>
              <a:t>: After 3-6 weeks and clinical response: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 u="sng">
                <a:solidFill>
                  <a:srgbClr val="356635"/>
                </a:solidFill>
              </a:rPr>
              <a:t>Non-CNS</a:t>
            </a:r>
            <a:r>
              <a:rPr lang="en"/>
              <a:t>: After </a:t>
            </a:r>
            <a:r>
              <a:rPr b="1" lang="en">
                <a:solidFill>
                  <a:srgbClr val="356635"/>
                </a:solidFill>
              </a:rPr>
              <a:t>3 weeks</a:t>
            </a:r>
            <a:r>
              <a:rPr lang="en"/>
              <a:t>, consider PO monotherapy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 u="sng">
                <a:solidFill>
                  <a:srgbClr val="3B71CA"/>
                </a:solidFill>
              </a:rPr>
              <a:t>CNS </a:t>
            </a:r>
            <a:r>
              <a:rPr b="1" lang="en" u="sng"/>
              <a:t>&amp;/or </a:t>
            </a:r>
            <a:r>
              <a:rPr b="1" lang="en" u="sng"/>
              <a:t>immunocompromised</a:t>
            </a:r>
            <a:r>
              <a:rPr lang="en"/>
              <a:t>: After </a:t>
            </a:r>
            <a:r>
              <a:rPr b="1" lang="en">
                <a:solidFill>
                  <a:srgbClr val="3B71CA"/>
                </a:solidFill>
              </a:rPr>
              <a:t>6 weeks</a:t>
            </a:r>
            <a:r>
              <a:rPr lang="en"/>
              <a:t>, consider switch to PO combo therapy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Duration of therapy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Not well defined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Isolated </a:t>
            </a:r>
            <a:r>
              <a:rPr b="1" lang="en"/>
              <a:t>cutaneous</a:t>
            </a:r>
            <a:r>
              <a:rPr lang="en"/>
              <a:t>: 3-6 months (immunocompetent), 6-12 months (immunocompromised)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/>
              <a:t>CNS or immunocompromised</a:t>
            </a:r>
            <a:r>
              <a:rPr lang="en"/>
              <a:t>: At least one year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Secondary prophylaxis: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May be some role for Bactrim PPx (1 DS daily) if </a:t>
            </a:r>
            <a:r>
              <a:rPr lang="en"/>
              <a:t>immunosuppressed</a:t>
            </a:r>
            <a:r>
              <a:rPr lang="en"/>
              <a:t> and no expected recovery (e.g. BMT, SOT)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007"/>
            <a:ext cx="9144000" cy="5147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58 y/o M</a:t>
            </a:r>
            <a:r>
              <a:rPr lang="en"/>
              <a:t> with PMH including central serous retinopathy, Afib, T2DM, HTN, HLD, OSA, CKD, hypothyroidism, hypogonadism p/w </a:t>
            </a:r>
            <a:r>
              <a:rPr b="1" lang="en">
                <a:solidFill>
                  <a:srgbClr val="DC4C64"/>
                </a:solidFill>
              </a:rPr>
              <a:t>multiple abscesses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#2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HPI</a:t>
            </a:r>
            <a:endParaRPr/>
          </a:p>
        </p:txBody>
      </p:sp>
      <p:sp>
        <p:nvSpPr>
          <p:cNvPr id="302" name="Google Shape;302;p43"/>
          <p:cNvSpPr txBox="1"/>
          <p:nvPr>
            <p:ph idx="1" type="body"/>
          </p:nvPr>
        </p:nvSpPr>
        <p:spPr>
          <a:xfrm>
            <a:off x="729450" y="1393075"/>
            <a:ext cx="7688700" cy="31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25 y/o M</a:t>
            </a:r>
            <a:r>
              <a:rPr lang="en"/>
              <a:t> with PMH of bipolar (on Lamictal) </a:t>
            </a:r>
            <a:r>
              <a:rPr lang="en"/>
              <a:t>is referred to ID clinic for a </a:t>
            </a:r>
            <a:r>
              <a:rPr b="1" lang="en">
                <a:solidFill>
                  <a:srgbClr val="DC4C64"/>
                </a:solidFill>
              </a:rPr>
              <a:t>positive PPD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Feels well, ROS entirely negative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 known exposure to TB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Prior TB testing (both TST &amp; IGRA) have all been negative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Social History, Exposures, Risk Factors</a:t>
            </a:r>
            <a:endParaRPr/>
          </a:p>
        </p:txBody>
      </p:sp>
      <p:sp>
        <p:nvSpPr>
          <p:cNvPr id="308" name="Google Shape;308;p44"/>
          <p:cNvSpPr txBox="1"/>
          <p:nvPr>
            <p:ph idx="1" type="body"/>
          </p:nvPr>
        </p:nvSpPr>
        <p:spPr>
          <a:xfrm>
            <a:off x="729450" y="1393075"/>
            <a:ext cx="7688700" cy="32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Geographic</a:t>
            </a:r>
            <a:r>
              <a:rPr lang="en"/>
              <a:t>: He has </a:t>
            </a:r>
            <a:r>
              <a:rPr b="1" lang="en">
                <a:solidFill>
                  <a:srgbClr val="0C622E"/>
                </a:solidFill>
              </a:rPr>
              <a:t>never traveled abroad</a:t>
            </a:r>
            <a:r>
              <a:rPr lang="en"/>
              <a:t> (all of his military work was stateside). During his time in the military, was </a:t>
            </a:r>
            <a:r>
              <a:rPr b="1" lang="en">
                <a:solidFill>
                  <a:srgbClr val="3B71CA"/>
                </a:solidFill>
              </a:rPr>
              <a:t>stationed in Louisiana</a:t>
            </a:r>
            <a:r>
              <a:rPr lang="en"/>
              <a:t> for most of the time, but also a few months in North Carolina. When he left the military two years ago, he moved from Louisiana to WV and hasn’t traveled out of WV since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Occupational / Hobbies</a:t>
            </a:r>
            <a:r>
              <a:rPr lang="en"/>
              <a:t>: Joined Army six years ago. Primarily </a:t>
            </a:r>
            <a:r>
              <a:rPr b="1" lang="en">
                <a:solidFill>
                  <a:srgbClr val="DC4C64"/>
                </a:solidFill>
              </a:rPr>
              <a:t>worked in healthcare </a:t>
            </a:r>
            <a:r>
              <a:rPr lang="en"/>
              <a:t>(his base’s clinic) doing mostly </a:t>
            </a:r>
            <a:r>
              <a:rPr b="1" lang="en">
                <a:solidFill>
                  <a:srgbClr val="0C622E"/>
                </a:solidFill>
              </a:rPr>
              <a:t>administrative work</a:t>
            </a:r>
            <a:r>
              <a:rPr lang="en"/>
              <a:t>. Would provide </a:t>
            </a:r>
            <a:r>
              <a:rPr b="1" lang="en"/>
              <a:t>limited patient care</a:t>
            </a:r>
            <a:r>
              <a:rPr lang="en"/>
              <a:t> when needed (e.g. triage) and only off-base work was during EMT training. While in Louisiana, he went out to the </a:t>
            </a:r>
            <a:r>
              <a:rPr b="1" lang="en">
                <a:solidFill>
                  <a:srgbClr val="DC4C64"/>
                </a:solidFill>
              </a:rPr>
              <a:t>bayous to fish</a:t>
            </a:r>
            <a:r>
              <a:rPr lang="en"/>
              <a:t>. Still enjoys </a:t>
            </a:r>
            <a:r>
              <a:rPr b="1" lang="en"/>
              <a:t>fishing in WV</a:t>
            </a:r>
            <a:r>
              <a:rPr lang="en"/>
              <a:t>, but not as good crayfishing up here. Now working in athletics department here, which prompted TB testing.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Social History, Exposures, Risk Factors</a:t>
            </a:r>
            <a:endParaRPr/>
          </a:p>
        </p:txBody>
      </p:sp>
      <p:sp>
        <p:nvSpPr>
          <p:cNvPr id="314" name="Google Shape;314;p45"/>
          <p:cNvSpPr txBox="1"/>
          <p:nvPr>
            <p:ph idx="1" type="body"/>
          </p:nvPr>
        </p:nvSpPr>
        <p:spPr>
          <a:xfrm>
            <a:off x="729450" y="1393075"/>
            <a:ext cx="7688700" cy="32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Infectious PMH</a:t>
            </a:r>
            <a:r>
              <a:rPr lang="en"/>
              <a:t>: </a:t>
            </a:r>
            <a:r>
              <a:rPr b="1" lang="en">
                <a:solidFill>
                  <a:srgbClr val="0C622E"/>
                </a:solidFill>
              </a:rPr>
              <a:t>No history of BCG vaccine</a:t>
            </a:r>
            <a:r>
              <a:rPr lang="en"/>
              <a:t>. No known household contacts with TB or who are immunocompromised. </a:t>
            </a:r>
            <a:r>
              <a:rPr lang="en">
                <a:solidFill>
                  <a:srgbClr val="999999"/>
                </a:solidFill>
              </a:rPr>
              <a:t>Aside from what was mentioned in occupational section, no other worrisome possible exposures to TB (incarceration exposure, homeless shelters)</a:t>
            </a:r>
            <a:endParaRPr u="sng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Animal Exposures</a:t>
            </a:r>
            <a:r>
              <a:rPr lang="en"/>
              <a:t>: Has pets (</a:t>
            </a:r>
            <a:r>
              <a:rPr b="1" lang="en">
                <a:solidFill>
                  <a:srgbClr val="DC4C64"/>
                </a:solidFill>
              </a:rPr>
              <a:t>cats and fish</a:t>
            </a:r>
            <a:r>
              <a:rPr lang="en"/>
              <a:t>)</a:t>
            </a:r>
            <a:r>
              <a:rPr lang="en"/>
              <a:t>. </a:t>
            </a:r>
            <a:r>
              <a:rPr lang="en">
                <a:solidFill>
                  <a:srgbClr val="999999"/>
                </a:solidFill>
              </a:rPr>
              <a:t>Otherwise denies farm animal exposures, bird/reptile exposures, or other animal exposure.</a:t>
            </a:r>
            <a:endParaRPr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Substance</a:t>
            </a:r>
            <a:r>
              <a:rPr lang="en"/>
              <a:t>: They only drink socially</a:t>
            </a:r>
            <a:r>
              <a:rPr lang="en">
                <a:solidFill>
                  <a:srgbClr val="999999"/>
                </a:solidFill>
              </a:rPr>
              <a:t> and he does not use tobacco. They report no recreational drug use</a:t>
            </a:r>
            <a:endParaRPr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Sexual History</a:t>
            </a:r>
            <a:r>
              <a:rPr lang="en"/>
              <a:t>: They are are sexually active </a:t>
            </a:r>
            <a:r>
              <a:rPr lang="en">
                <a:solidFill>
                  <a:srgbClr val="999999"/>
                </a:solidFill>
              </a:rPr>
              <a:t>with only their female partner (of many years).  The patient reports consistent condom use. No history of STIs</a:t>
            </a:r>
            <a:endParaRPr u="sng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/>
              <a:t>Tattoos &amp; Piercing</a:t>
            </a:r>
            <a:r>
              <a:rPr lang="en"/>
              <a:t>: They have previously gotten tattoos (professionally done) </a:t>
            </a:r>
            <a:r>
              <a:rPr lang="en">
                <a:solidFill>
                  <a:srgbClr val="999999"/>
                </a:solidFill>
              </a:rPr>
              <a:t>and no piercings .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 txBox="1"/>
          <p:nvPr>
            <p:ph type="title"/>
          </p:nvPr>
        </p:nvSpPr>
        <p:spPr>
          <a:xfrm>
            <a:off x="729450" y="632850"/>
            <a:ext cx="4846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TB testing history</a:t>
            </a:r>
            <a:endParaRPr/>
          </a:p>
        </p:txBody>
      </p:sp>
      <p:sp>
        <p:nvSpPr>
          <p:cNvPr id="320" name="Google Shape;320;p46"/>
          <p:cNvSpPr txBox="1"/>
          <p:nvPr>
            <p:ph idx="1" type="body"/>
          </p:nvPr>
        </p:nvSpPr>
        <p:spPr>
          <a:xfrm>
            <a:off x="729450" y="1393075"/>
            <a:ext cx="48465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Initial TST when he joined the military was </a:t>
            </a:r>
            <a:r>
              <a:rPr b="1" lang="en">
                <a:solidFill>
                  <a:srgbClr val="0C622E"/>
                </a:solidFill>
              </a:rPr>
              <a:t>negative</a:t>
            </a:r>
            <a:endParaRPr b="1">
              <a:solidFill>
                <a:srgbClr val="0C622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While in the military, had TB testing (both TST and IGRA) </a:t>
            </a:r>
            <a:r>
              <a:rPr b="1" lang="en"/>
              <a:t>every six months</a:t>
            </a:r>
            <a:r>
              <a:rPr lang="en"/>
              <a:t> that were </a:t>
            </a:r>
            <a:r>
              <a:rPr b="1" lang="en">
                <a:solidFill>
                  <a:srgbClr val="0C622E"/>
                </a:solidFill>
              </a:rPr>
              <a:t>all negative</a:t>
            </a:r>
            <a:endParaRPr b="1">
              <a:solidFill>
                <a:srgbClr val="0C622E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Was not told that any of his clinic patients were positive for TB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 had testing at the end of his time in the service which was </a:t>
            </a:r>
            <a:r>
              <a:rPr b="1" lang="en">
                <a:solidFill>
                  <a:srgbClr val="0C622E"/>
                </a:solidFill>
              </a:rPr>
              <a:t>negative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Had two step PPD for pre-employment screen</a:t>
            </a:r>
            <a:endParaRPr/>
          </a:p>
        </p:txBody>
      </p:sp>
      <p:graphicFrame>
        <p:nvGraphicFramePr>
          <p:cNvPr id="321" name="Google Shape;321;p46"/>
          <p:cNvGraphicFramePr/>
          <p:nvPr/>
        </p:nvGraphicFramePr>
        <p:xfrm>
          <a:off x="5781425" y="669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{3ED793F8-BFDC-44D7-84B7-F49430BB7443}</a:tableStyleId>
              </a:tblPr>
              <a:tblGrid>
                <a:gridCol w="1582550"/>
                <a:gridCol w="15825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Date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PPD induration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-3mo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0mm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-3mo + 9 days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C4C64"/>
                          </a:solidFill>
                        </a:rPr>
                        <a:t>12mm</a:t>
                      </a:r>
                      <a:endParaRPr>
                        <a:solidFill>
                          <a:srgbClr val="DC4C64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week ago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C4C64"/>
                          </a:solidFill>
                        </a:rPr>
                        <a:t>15mm</a:t>
                      </a:r>
                      <a:endParaRPr>
                        <a:solidFill>
                          <a:srgbClr val="DC4C64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22" name="Google Shape;3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8350" y="2406575"/>
            <a:ext cx="3263251" cy="2385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/>
          <p:nvPr>
            <p:ph idx="2" type="body"/>
          </p:nvPr>
        </p:nvSpPr>
        <p:spPr>
          <a:xfrm>
            <a:off x="730000" y="1407675"/>
            <a:ext cx="3374400" cy="18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25 y/o M</a:t>
            </a:r>
            <a:r>
              <a:rPr lang="en"/>
              <a:t> with PMH of bipolar (on Lamictal) is referred to ID clinic for a </a:t>
            </a:r>
            <a:r>
              <a:rPr b="1" lang="en">
                <a:solidFill>
                  <a:srgbClr val="DC4C64"/>
                </a:solidFill>
              </a:rPr>
              <a:t>positive PPD</a:t>
            </a:r>
            <a:endParaRPr b="1">
              <a:solidFill>
                <a:srgbClr val="DC4C64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Pre-military: TST </a:t>
            </a:r>
            <a:r>
              <a:rPr b="1" lang="en">
                <a:solidFill>
                  <a:srgbClr val="0C622E"/>
                </a:solidFill>
              </a:rPr>
              <a:t>negative</a:t>
            </a:r>
            <a:endParaRPr b="1">
              <a:solidFill>
                <a:srgbClr val="0C622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q6mo: </a:t>
            </a:r>
            <a:r>
              <a:rPr b="1" lang="en">
                <a:solidFill>
                  <a:srgbClr val="0C622E"/>
                </a:solidFill>
              </a:rPr>
              <a:t>all negative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End of service: </a:t>
            </a:r>
            <a:r>
              <a:rPr b="1" lang="en">
                <a:solidFill>
                  <a:srgbClr val="0C622E"/>
                </a:solidFill>
              </a:rPr>
              <a:t>negative</a:t>
            </a:r>
            <a:endParaRPr b="1">
              <a:solidFill>
                <a:srgbClr val="0C622E"/>
              </a:solidFill>
            </a:endParaRPr>
          </a:p>
        </p:txBody>
      </p:sp>
      <p:sp>
        <p:nvSpPr>
          <p:cNvPr id="328" name="Google Shape;328;p47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Summary</a:t>
            </a:r>
            <a:endParaRPr/>
          </a:p>
        </p:txBody>
      </p:sp>
      <p:graphicFrame>
        <p:nvGraphicFramePr>
          <p:cNvPr id="329" name="Google Shape;329;p47"/>
          <p:cNvGraphicFramePr/>
          <p:nvPr/>
        </p:nvGraphicFramePr>
        <p:xfrm>
          <a:off x="5168100" y="116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{3ED793F8-BFDC-44D7-84B7-F49430BB7443}</a:tableStyleId>
              </a:tblPr>
              <a:tblGrid>
                <a:gridCol w="1582550"/>
                <a:gridCol w="15825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Date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PPD induration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-3mo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0mm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-3mo + 9 days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C4C64"/>
                          </a:solidFill>
                        </a:rPr>
                        <a:t>12mm</a:t>
                      </a:r>
                      <a:endParaRPr>
                        <a:solidFill>
                          <a:srgbClr val="DC4C64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week ago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C4C64"/>
                          </a:solidFill>
                        </a:rPr>
                        <a:t>15mm</a:t>
                      </a:r>
                      <a:endParaRPr>
                        <a:solidFill>
                          <a:srgbClr val="DC4C64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8"/>
          <p:cNvSpPr txBox="1"/>
          <p:nvPr>
            <p:ph idx="2" type="body"/>
          </p:nvPr>
        </p:nvSpPr>
        <p:spPr>
          <a:xfrm>
            <a:off x="730000" y="1407675"/>
            <a:ext cx="3374400" cy="18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25 y/o M</a:t>
            </a:r>
            <a:r>
              <a:rPr lang="en"/>
              <a:t> with PMH of bipolar (on Lamictal) is referred to ID clinic for a </a:t>
            </a:r>
            <a:r>
              <a:rPr b="1" lang="en">
                <a:solidFill>
                  <a:srgbClr val="DC4C64"/>
                </a:solidFill>
              </a:rPr>
              <a:t>positive PPD</a:t>
            </a:r>
            <a:endParaRPr b="1">
              <a:solidFill>
                <a:srgbClr val="DC4C64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Pre-military: TST </a:t>
            </a:r>
            <a:r>
              <a:rPr b="1" lang="en">
                <a:solidFill>
                  <a:srgbClr val="0C622E"/>
                </a:solidFill>
              </a:rPr>
              <a:t>negative</a:t>
            </a:r>
            <a:endParaRPr b="1">
              <a:solidFill>
                <a:srgbClr val="0C622E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q6mo: </a:t>
            </a:r>
            <a:r>
              <a:rPr b="1" lang="en">
                <a:solidFill>
                  <a:srgbClr val="0C622E"/>
                </a:solidFill>
              </a:rPr>
              <a:t>all negative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End of service: </a:t>
            </a:r>
            <a:r>
              <a:rPr b="1" lang="en">
                <a:solidFill>
                  <a:srgbClr val="0C622E"/>
                </a:solidFill>
              </a:rPr>
              <a:t>negative</a:t>
            </a:r>
            <a:endParaRPr b="1">
              <a:solidFill>
                <a:srgbClr val="0C622E"/>
              </a:solidFill>
            </a:endParaRPr>
          </a:p>
        </p:txBody>
      </p:sp>
      <p:sp>
        <p:nvSpPr>
          <p:cNvPr id="335" name="Google Shape;335;p48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Conclusion</a:t>
            </a:r>
            <a:endParaRPr/>
          </a:p>
        </p:txBody>
      </p:sp>
      <p:graphicFrame>
        <p:nvGraphicFramePr>
          <p:cNvPr id="336" name="Google Shape;336;p48"/>
          <p:cNvGraphicFramePr/>
          <p:nvPr/>
        </p:nvGraphicFramePr>
        <p:xfrm>
          <a:off x="5168100" y="342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{3ED793F8-BFDC-44D7-84B7-F49430BB7443}</a:tableStyleId>
              </a:tblPr>
              <a:tblGrid>
                <a:gridCol w="1582550"/>
                <a:gridCol w="15825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Date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PPD induration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-3mo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0mm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-3mo + 9 days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C4C64"/>
                          </a:solidFill>
                        </a:rPr>
                        <a:t>12mm</a:t>
                      </a:r>
                      <a:endParaRPr>
                        <a:solidFill>
                          <a:srgbClr val="DC4C64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week ago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DC4C64"/>
                          </a:solidFill>
                        </a:rPr>
                        <a:t>15mm</a:t>
                      </a:r>
                      <a:endParaRPr>
                        <a:solidFill>
                          <a:srgbClr val="DC4C64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37" name="Google Shape;337;p48"/>
          <p:cNvSpPr/>
          <p:nvPr/>
        </p:nvSpPr>
        <p:spPr>
          <a:xfrm>
            <a:off x="5168100" y="2144550"/>
            <a:ext cx="3165000" cy="416700"/>
          </a:xfrm>
          <a:prstGeom prst="roundRect">
            <a:avLst>
              <a:gd fmla="val 28312" name="adj"/>
            </a:avLst>
          </a:prstGeom>
          <a:solidFill>
            <a:srgbClr val="DCF1E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HIV screen negative </a:t>
            </a:r>
            <a:endParaRPr i="1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8" name="Google Shape;338;p48"/>
          <p:cNvSpPr txBox="1"/>
          <p:nvPr>
            <p:ph idx="2" type="body"/>
          </p:nvPr>
        </p:nvSpPr>
        <p:spPr>
          <a:xfrm>
            <a:off x="5168100" y="3204700"/>
            <a:ext cx="3165000" cy="15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Treated PPD as false positive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Possibly from NTM exposure given fishing history &amp; time in Louisiana</a:t>
            </a:r>
            <a:endParaRPr/>
          </a:p>
        </p:txBody>
      </p:sp>
      <p:sp>
        <p:nvSpPr>
          <p:cNvPr id="339" name="Google Shape;339;p48"/>
          <p:cNvSpPr/>
          <p:nvPr/>
        </p:nvSpPr>
        <p:spPr>
          <a:xfrm>
            <a:off x="5168100" y="2724150"/>
            <a:ext cx="3165000" cy="416700"/>
          </a:xfrm>
          <a:prstGeom prst="roundRect">
            <a:avLst>
              <a:gd fmla="val 28312" name="adj"/>
            </a:avLst>
          </a:prstGeom>
          <a:solidFill>
            <a:srgbClr val="DCF1E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QuantGold negative</a:t>
            </a:r>
            <a:endParaRPr i="1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9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2 discussion</a:t>
            </a:r>
            <a:endParaRPr/>
          </a:p>
        </p:txBody>
      </p:sp>
      <p:pic>
        <p:nvPicPr>
          <p:cNvPr id="345" name="Google Shape;345;p49"/>
          <p:cNvPicPr preferRelativeResize="0"/>
          <p:nvPr/>
        </p:nvPicPr>
        <p:blipFill rotWithShape="1">
          <a:blip r:embed="rId3">
            <a:alphaModFix/>
          </a:blip>
          <a:srcRect b="10648" l="10272" r="10462" t="11742"/>
          <a:stretch/>
        </p:blipFill>
        <p:spPr>
          <a:xfrm>
            <a:off x="5845925" y="1402500"/>
            <a:ext cx="1995175" cy="19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9"/>
          <p:cNvSpPr txBox="1"/>
          <p:nvPr/>
        </p:nvSpPr>
        <p:spPr>
          <a:xfrm>
            <a:off x="5703663" y="3421125"/>
            <a:ext cx="2279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Links to articles discussed here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NTM infections &amp; Mtb testing</a:t>
            </a:r>
            <a:endParaRPr/>
          </a:p>
        </p:txBody>
      </p:sp>
      <p:sp>
        <p:nvSpPr>
          <p:cNvPr id="352" name="Google Shape;352;p50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NTM </a:t>
            </a:r>
            <a:r>
              <a:rPr lang="en"/>
              <a:t>= nontuberculous mycobacterial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Mtb</a:t>
            </a:r>
            <a:r>
              <a:rPr lang="en"/>
              <a:t> = </a:t>
            </a:r>
            <a:r>
              <a:rPr lang="en"/>
              <a:t>Mycobacterium tuberculosis</a:t>
            </a:r>
            <a:endParaRPr/>
          </a:p>
        </p:txBody>
      </p:sp>
      <p:sp>
        <p:nvSpPr>
          <p:cNvPr id="353" name="Google Shape;353;p5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Objectives</a:t>
            </a:r>
            <a:endParaRPr b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Review the classification of mycobacteria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Review features of NTM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Transmission &amp; exposures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Clinical syndromes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Describe </a:t>
            </a:r>
            <a:r>
              <a:rPr lang="en"/>
              <a:t>geographic</a:t>
            </a:r>
            <a:r>
              <a:rPr lang="en"/>
              <a:t> distribution of NTM infections in US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Discuss LTBI screening guidelines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Focus</a:t>
            </a:r>
            <a:r>
              <a:rPr lang="en"/>
              <a:t> on </a:t>
            </a:r>
            <a:r>
              <a:rPr lang="en"/>
              <a:t>distinguishing</a:t>
            </a:r>
            <a:r>
              <a:rPr lang="en"/>
              <a:t> NTM from Mtb</a:t>
            </a:r>
            <a:endParaRPr/>
          </a:p>
        </p:txBody>
      </p:sp>
      <p:sp>
        <p:nvSpPr>
          <p:cNvPr id="354" name="Google Shape;354;p50"/>
          <p:cNvSpPr txBox="1"/>
          <p:nvPr/>
        </p:nvSpPr>
        <p:spPr>
          <a:xfrm>
            <a:off x="7753550" y="1404269"/>
            <a:ext cx="1317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Articles</a:t>
            </a:r>
            <a:endParaRPr sz="13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5" name="Google Shape;355;p50"/>
          <p:cNvPicPr preferRelativeResize="0"/>
          <p:nvPr/>
        </p:nvPicPr>
        <p:blipFill rotWithShape="1">
          <a:blip r:embed="rId3">
            <a:alphaModFix/>
          </a:blip>
          <a:srcRect b="10648" l="10272" r="10462" t="11742"/>
          <a:stretch/>
        </p:blipFill>
        <p:spPr>
          <a:xfrm>
            <a:off x="7717699" y="43625"/>
            <a:ext cx="1389601" cy="13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1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mycobacteria</a:t>
            </a:r>
            <a:endParaRPr/>
          </a:p>
        </p:txBody>
      </p:sp>
      <p:sp>
        <p:nvSpPr>
          <p:cNvPr id="361" name="Google Shape;361;p51"/>
          <p:cNvSpPr/>
          <p:nvPr/>
        </p:nvSpPr>
        <p:spPr>
          <a:xfrm>
            <a:off x="1259400" y="1572925"/>
            <a:ext cx="2713200" cy="1399800"/>
          </a:xfrm>
          <a:prstGeom prst="roundRect">
            <a:avLst>
              <a:gd fmla="val 6466" name="adj"/>
            </a:avLst>
          </a:prstGeom>
          <a:solidFill>
            <a:srgbClr val="FAE4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Mycobacterium tuberculosis complex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B03D50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M. tuberculosis</a:t>
            </a:r>
            <a:endParaRPr i="1" sz="1200">
              <a:solidFill>
                <a:srgbClr val="B03D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B03D50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M. bovis</a:t>
            </a:r>
            <a:endParaRPr i="1" sz="1200">
              <a:solidFill>
                <a:srgbClr val="B03D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B03D50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M. africanum</a:t>
            </a:r>
            <a:endParaRPr i="1" sz="1200">
              <a:solidFill>
                <a:srgbClr val="B03D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B03D50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M. microti</a:t>
            </a:r>
            <a:endParaRPr i="1" sz="1200">
              <a:solidFill>
                <a:srgbClr val="B03D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B03D50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B03D50"/>
                </a:solidFill>
                <a:latin typeface="Open Sans"/>
                <a:ea typeface="Open Sans"/>
                <a:cs typeface="Open Sans"/>
                <a:sym typeface="Open Sans"/>
              </a:rPr>
              <a:t>M. canetti</a:t>
            </a:r>
            <a:endParaRPr i="1" sz="1200">
              <a:solidFill>
                <a:srgbClr val="B03D5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2" name="Google Shape;362;p51"/>
          <p:cNvSpPr/>
          <p:nvPr/>
        </p:nvSpPr>
        <p:spPr>
          <a:xfrm>
            <a:off x="1259400" y="3035750"/>
            <a:ext cx="2713200" cy="416700"/>
          </a:xfrm>
          <a:prstGeom prst="roundRect">
            <a:avLst>
              <a:gd fmla="val 28312" name="adj"/>
            </a:avLst>
          </a:prstGeom>
          <a:solidFill>
            <a:srgbClr val="FBF1D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M. leprae</a:t>
            </a:r>
            <a:endParaRPr i="1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3" name="Google Shape;363;p51"/>
          <p:cNvSpPr/>
          <p:nvPr/>
        </p:nvSpPr>
        <p:spPr>
          <a:xfrm>
            <a:off x="1259400" y="3515475"/>
            <a:ext cx="2713200" cy="416700"/>
          </a:xfrm>
          <a:prstGeom prst="roundRect">
            <a:avLst>
              <a:gd fmla="val 28312" name="adj"/>
            </a:avLst>
          </a:prstGeom>
          <a:solidFill>
            <a:srgbClr val="E2EA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Rapidly growing NTM</a:t>
            </a:r>
            <a:endParaRPr i="1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4" name="Google Shape;364;p51"/>
          <p:cNvSpPr/>
          <p:nvPr/>
        </p:nvSpPr>
        <p:spPr>
          <a:xfrm>
            <a:off x="1259400" y="3995200"/>
            <a:ext cx="2713200" cy="416700"/>
          </a:xfrm>
          <a:prstGeom prst="roundRect">
            <a:avLst>
              <a:gd fmla="val 28312" name="adj"/>
            </a:avLst>
          </a:prstGeom>
          <a:solidFill>
            <a:srgbClr val="DCF1E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Slow </a:t>
            </a:r>
            <a:r>
              <a:rPr b="1" lang="en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growing NTM</a:t>
            </a:r>
            <a:endParaRPr i="1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729450" y="1393075"/>
            <a:ext cx="7688700" cy="28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58 y/o M</a:t>
            </a:r>
            <a:r>
              <a:rPr lang="en"/>
              <a:t> with PMH including central serous retinopathy, Afib, T2DM, HTN, HLD, OSA, CKD, hypothyroidism, hypogonadism p/w </a:t>
            </a:r>
            <a:r>
              <a:rPr b="1" lang="en">
                <a:solidFill>
                  <a:srgbClr val="DC4C64"/>
                </a:solidFill>
              </a:rPr>
              <a:t>multiple abscesses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month ago, had a large, heavy </a:t>
            </a:r>
            <a:r>
              <a:rPr b="1" lang="en">
                <a:solidFill>
                  <a:srgbClr val="2F5AA2"/>
                </a:solidFill>
              </a:rPr>
              <a:t>chicken coup</a:t>
            </a:r>
            <a:r>
              <a:rPr lang="en"/>
              <a:t> fall across him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Fell on top of his right chest to left thigh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Unclear if puncture wound, but coop was covered in chicken wire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 few days later, </a:t>
            </a:r>
            <a:r>
              <a:rPr b="1" lang="en"/>
              <a:t>developed SQ abscesses</a:t>
            </a:r>
            <a:r>
              <a:rPr lang="en"/>
              <a:t> at site of injury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Rx: </a:t>
            </a:r>
            <a:r>
              <a:rPr b="1" lang="en">
                <a:solidFill>
                  <a:srgbClr val="2F5AA2"/>
                </a:solidFill>
              </a:rPr>
              <a:t>Keflex &amp; doxy</a:t>
            </a:r>
            <a:r>
              <a:rPr lang="en"/>
              <a:t> but no improvement in symptoms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Seen in surgery clinic where he was lethargic, mildly confused, and ill-appearing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Sent to ED and found to have sepsis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mycobacteria</a:t>
            </a:r>
            <a:endParaRPr/>
          </a:p>
        </p:txBody>
      </p:sp>
      <p:sp>
        <p:nvSpPr>
          <p:cNvPr id="370" name="Google Shape;370;p52"/>
          <p:cNvSpPr/>
          <p:nvPr/>
        </p:nvSpPr>
        <p:spPr>
          <a:xfrm>
            <a:off x="1259400" y="1572925"/>
            <a:ext cx="2713200" cy="535200"/>
          </a:xfrm>
          <a:prstGeom prst="roundRect">
            <a:avLst>
              <a:gd fmla="val 22043" name="adj"/>
            </a:avLst>
          </a:prstGeom>
          <a:solidFill>
            <a:srgbClr val="FAE4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Mycobacterium tuberculosis complex</a:t>
            </a:r>
            <a:endParaRPr i="1" sz="1200">
              <a:solidFill>
                <a:srgbClr val="B03D5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1" name="Google Shape;371;p52"/>
          <p:cNvSpPr/>
          <p:nvPr/>
        </p:nvSpPr>
        <p:spPr>
          <a:xfrm>
            <a:off x="1259400" y="2197550"/>
            <a:ext cx="2713200" cy="416700"/>
          </a:xfrm>
          <a:prstGeom prst="roundRect">
            <a:avLst>
              <a:gd fmla="val 28312" name="adj"/>
            </a:avLst>
          </a:prstGeom>
          <a:solidFill>
            <a:srgbClr val="FBF1D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M. leprae</a:t>
            </a:r>
            <a:endParaRPr i="1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2" name="Google Shape;372;p52"/>
          <p:cNvSpPr/>
          <p:nvPr/>
        </p:nvSpPr>
        <p:spPr>
          <a:xfrm>
            <a:off x="1259400" y="2703675"/>
            <a:ext cx="2713200" cy="1889400"/>
          </a:xfrm>
          <a:prstGeom prst="roundRect">
            <a:avLst>
              <a:gd fmla="val 6466" name="adj"/>
            </a:avLst>
          </a:prstGeom>
          <a:solidFill>
            <a:srgbClr val="E2EA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Rapidly growing NTM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fortuitum complex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○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fortuitum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○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peregrinum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○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porcinum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chelonae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complex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smegmatis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mucogenicum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3" name="Google Shape;373;p52"/>
          <p:cNvSpPr/>
          <p:nvPr/>
        </p:nvSpPr>
        <p:spPr>
          <a:xfrm>
            <a:off x="5261475" y="1085325"/>
            <a:ext cx="2713200" cy="3881100"/>
          </a:xfrm>
          <a:prstGeom prst="roundRect">
            <a:avLst>
              <a:gd fmla="val 6466" name="adj"/>
            </a:avLst>
          </a:prstGeom>
          <a:solidFill>
            <a:srgbClr val="DCF1E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Slowly growing NTM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Photochromogens</a:t>
            </a:r>
            <a:endParaRPr u="sng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kansasii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marinum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Scotochromogens</a:t>
            </a:r>
            <a:endParaRPr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gordonae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scrofulaceum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Nonchromogens</a:t>
            </a:r>
            <a:endParaRPr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avium complex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○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avium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○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intracellulare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○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chimaera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terrae complex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ulcerans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xenopi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simiae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malmoense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szulgai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asiaticum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haemophilum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does NTM live?</a:t>
            </a:r>
            <a:endParaRPr/>
          </a:p>
        </p:txBody>
      </p:sp>
      <p:pic>
        <p:nvPicPr>
          <p:cNvPr id="384" name="Google Shape;38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5525" y="1351325"/>
            <a:ext cx="5714999" cy="30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4"/>
          <p:cNvSpPr txBox="1"/>
          <p:nvPr/>
        </p:nvSpPr>
        <p:spPr>
          <a:xfrm>
            <a:off x="1698750" y="4509425"/>
            <a:ext cx="5552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Table 2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: Habitats of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environmental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 opportunistic mycobacteria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Falkinham 2009 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Mycobacterium avium complex</a:t>
            </a:r>
            <a:endParaRPr/>
          </a:p>
        </p:txBody>
      </p:sp>
      <p:sp>
        <p:nvSpPr>
          <p:cNvPr id="391" name="Google Shape;391;p55"/>
          <p:cNvSpPr txBox="1"/>
          <p:nvPr>
            <p:ph idx="1" type="body"/>
          </p:nvPr>
        </p:nvSpPr>
        <p:spPr>
          <a:xfrm>
            <a:off x="729450" y="1393075"/>
            <a:ext cx="4862400" cy="32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Exposures: 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Soil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Water (aerosolized from showerheads; hot tubs, natural surface water)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Animals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Higher </a:t>
            </a:r>
            <a:r>
              <a:rPr lang="en">
                <a:solidFill>
                  <a:srgbClr val="DC4C64"/>
                </a:solidFill>
              </a:rPr>
              <a:t>rates near gulf coast</a:t>
            </a:r>
            <a:endParaRPr>
              <a:solidFill>
                <a:srgbClr val="DC4C6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Disease: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Lung disease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</a:t>
            </a:r>
            <a:r>
              <a:rPr lang="en"/>
              <a:t>isseminated</a:t>
            </a:r>
            <a:r>
              <a:rPr lang="en"/>
              <a:t> in </a:t>
            </a:r>
            <a:r>
              <a:rPr lang="en"/>
              <a:t>immunocompromised</a:t>
            </a:r>
            <a:endParaRPr b="1"/>
          </a:p>
        </p:txBody>
      </p:sp>
      <p:sp>
        <p:nvSpPr>
          <p:cNvPr id="392" name="Google Shape;392;p55"/>
          <p:cNvSpPr/>
          <p:nvPr/>
        </p:nvSpPr>
        <p:spPr>
          <a:xfrm>
            <a:off x="5704950" y="3118350"/>
            <a:ext cx="2713200" cy="1643700"/>
          </a:xfrm>
          <a:prstGeom prst="roundRect">
            <a:avLst>
              <a:gd fmla="val 6466" name="adj"/>
            </a:avLst>
          </a:prstGeom>
          <a:solidFill>
            <a:srgbClr val="E2EA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Rapid growers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b="1"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complex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fortuitum complex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chelonae</a:t>
            </a:r>
            <a:endParaRPr b="1"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</a:t>
            </a:r>
            <a:r>
              <a:rPr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subspecies </a:t>
            </a: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massiliense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</a:t>
            </a:r>
            <a:r>
              <a:rPr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subspecies </a:t>
            </a: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bolletii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3" name="Google Shape;393;p55"/>
          <p:cNvSpPr/>
          <p:nvPr/>
        </p:nvSpPr>
        <p:spPr>
          <a:xfrm>
            <a:off x="5704950" y="1393075"/>
            <a:ext cx="2713200" cy="1643700"/>
          </a:xfrm>
          <a:prstGeom prst="roundRect">
            <a:avLst>
              <a:gd fmla="val 6466" name="adj"/>
            </a:avLst>
          </a:prstGeom>
          <a:solidFill>
            <a:srgbClr val="DCF1E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Slow growers</a:t>
            </a:r>
            <a:endParaRPr u="sng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b="1" i="1" lang="en" sz="12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M. avium complex</a:t>
            </a:r>
            <a:r>
              <a:rPr b="1"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b="1"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kansasii</a:t>
            </a:r>
            <a:endParaRPr b="1"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marinum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ulcerans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xenopi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simiae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malmoense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Mycobacterium kansasii </a:t>
            </a:r>
            <a:endParaRPr/>
          </a:p>
        </p:txBody>
      </p:sp>
      <p:sp>
        <p:nvSpPr>
          <p:cNvPr id="399" name="Google Shape;399;p56"/>
          <p:cNvSpPr txBox="1"/>
          <p:nvPr>
            <p:ph idx="1" type="body"/>
          </p:nvPr>
        </p:nvSpPr>
        <p:spPr>
          <a:xfrm>
            <a:off x="729450" y="1393075"/>
            <a:ext cx="4862400" cy="3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Exposures: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Also high predisposition for south coast &amp; central plains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Not found in soil or natural water supply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Has been found in city water supply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Disease: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Can cause lung disease like MTB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Similar to MAC, mostly occurs in those with existing lung disease or immunocompromised</a:t>
            </a:r>
            <a:endParaRPr/>
          </a:p>
        </p:txBody>
      </p:sp>
      <p:sp>
        <p:nvSpPr>
          <p:cNvPr id="400" name="Google Shape;400;p56"/>
          <p:cNvSpPr/>
          <p:nvPr/>
        </p:nvSpPr>
        <p:spPr>
          <a:xfrm>
            <a:off x="5704950" y="3118350"/>
            <a:ext cx="2713200" cy="1643700"/>
          </a:xfrm>
          <a:prstGeom prst="roundRect">
            <a:avLst>
              <a:gd fmla="val 6466" name="adj"/>
            </a:avLst>
          </a:prstGeom>
          <a:solidFill>
            <a:srgbClr val="E2EA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Rapid growers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b="1"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complex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fortuitum complex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chelonae</a:t>
            </a:r>
            <a:endParaRPr b="1"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</a:t>
            </a:r>
            <a:r>
              <a:rPr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subspecies </a:t>
            </a: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massiliense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</a:t>
            </a:r>
            <a:r>
              <a:rPr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subspecies </a:t>
            </a: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bolletii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1" name="Google Shape;401;p56"/>
          <p:cNvSpPr/>
          <p:nvPr/>
        </p:nvSpPr>
        <p:spPr>
          <a:xfrm>
            <a:off x="5704950" y="1393075"/>
            <a:ext cx="2713200" cy="1643700"/>
          </a:xfrm>
          <a:prstGeom prst="roundRect">
            <a:avLst>
              <a:gd fmla="val 6466" name="adj"/>
            </a:avLst>
          </a:prstGeom>
          <a:solidFill>
            <a:srgbClr val="DCF1E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Slow growers</a:t>
            </a:r>
            <a:endParaRPr u="sng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b="1"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avium complex</a:t>
            </a:r>
            <a:endParaRPr b="1"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b="1" i="1" lang="en" sz="12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M. kansasii</a:t>
            </a:r>
            <a:r>
              <a:rPr b="1"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marinum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ulcerans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xenopi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simiae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malmoense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Mycobacterium abscessus complex</a:t>
            </a:r>
            <a:endParaRPr/>
          </a:p>
        </p:txBody>
      </p:sp>
      <p:sp>
        <p:nvSpPr>
          <p:cNvPr id="407" name="Google Shape;407;p57"/>
          <p:cNvSpPr txBox="1"/>
          <p:nvPr>
            <p:ph idx="1" type="body"/>
          </p:nvPr>
        </p:nvSpPr>
        <p:spPr>
          <a:xfrm>
            <a:off x="729450" y="1393075"/>
            <a:ext cx="4862400" cy="29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Exposures: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Similar </a:t>
            </a:r>
            <a:r>
              <a:rPr lang="en"/>
              <a:t>environmental</a:t>
            </a:r>
            <a:r>
              <a:rPr lang="en"/>
              <a:t> exposures (soil, water, animals)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Hospital tap water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Breast implant outbreak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Disease: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Lung disease (even in </a:t>
            </a:r>
            <a:r>
              <a:rPr lang="en"/>
              <a:t>immunocompetent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SSTI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Disseminated</a:t>
            </a:r>
            <a:r>
              <a:rPr lang="en"/>
              <a:t> in immunocompromised</a:t>
            </a:r>
            <a:endParaRPr/>
          </a:p>
        </p:txBody>
      </p:sp>
      <p:sp>
        <p:nvSpPr>
          <p:cNvPr id="408" name="Google Shape;408;p57"/>
          <p:cNvSpPr/>
          <p:nvPr/>
        </p:nvSpPr>
        <p:spPr>
          <a:xfrm>
            <a:off x="5704950" y="3118350"/>
            <a:ext cx="2713200" cy="1643700"/>
          </a:xfrm>
          <a:prstGeom prst="roundRect">
            <a:avLst>
              <a:gd fmla="val 6466" name="adj"/>
            </a:avLst>
          </a:prstGeom>
          <a:solidFill>
            <a:srgbClr val="E2EA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Rapid growers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b="1" i="1" lang="en" sz="12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M. abscessus complex</a:t>
            </a:r>
            <a:r>
              <a:rPr b="1"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fortuitum complex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chelonae</a:t>
            </a:r>
            <a:endParaRPr b="1"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</a:t>
            </a:r>
            <a:r>
              <a:rPr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subspecies </a:t>
            </a: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massiliense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</a:t>
            </a:r>
            <a:r>
              <a:rPr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subspecies </a:t>
            </a: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bolletii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9" name="Google Shape;409;p57"/>
          <p:cNvSpPr/>
          <p:nvPr/>
        </p:nvSpPr>
        <p:spPr>
          <a:xfrm>
            <a:off x="5704950" y="1393075"/>
            <a:ext cx="2713200" cy="1643700"/>
          </a:xfrm>
          <a:prstGeom prst="roundRect">
            <a:avLst>
              <a:gd fmla="val 6466" name="adj"/>
            </a:avLst>
          </a:prstGeom>
          <a:solidFill>
            <a:srgbClr val="DCF1E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Slow growers</a:t>
            </a:r>
            <a:endParaRPr u="sng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b="1"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avium complex</a:t>
            </a:r>
            <a:endParaRPr b="1"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b="1"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kansasii </a:t>
            </a:r>
            <a:endParaRPr b="1"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marinum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ulcerans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xenopi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simiae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malmoense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8"/>
          <p:cNvSpPr txBox="1"/>
          <p:nvPr>
            <p:ph type="title"/>
          </p:nvPr>
        </p:nvSpPr>
        <p:spPr>
          <a:xfrm>
            <a:off x="730000" y="632850"/>
            <a:ext cx="33009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NTM Geography</a:t>
            </a:r>
            <a:endParaRPr/>
          </a:p>
        </p:txBody>
      </p:sp>
      <p:pic>
        <p:nvPicPr>
          <p:cNvPr id="415" name="Google Shape;41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2974" y="550525"/>
            <a:ext cx="3019900" cy="4464174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8"/>
          <p:cNvSpPr txBox="1"/>
          <p:nvPr/>
        </p:nvSpPr>
        <p:spPr>
          <a:xfrm>
            <a:off x="102225" y="4451400"/>
            <a:ext cx="5552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Geographic variation in the frequency of reactors to PPD-S (top) and to PPD-B 9 (bottom).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Edwards, et al, Am Rev Respir Dis 1969; 99(Suppl):1.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7" name="Google Shape;417;p58"/>
          <p:cNvSpPr txBox="1"/>
          <p:nvPr>
            <p:ph idx="1" type="body"/>
          </p:nvPr>
        </p:nvSpPr>
        <p:spPr>
          <a:xfrm>
            <a:off x="729450" y="1393075"/>
            <a:ext cx="4862400" cy="29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old study of 275,000 Navy recruits (1969)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 can’t access the article but sounds like they all lived their entire lives in one county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Over 70% of those in southeastern or gulf coast states had been exposed or </a:t>
            </a:r>
            <a:r>
              <a:rPr lang="en"/>
              <a:t>infected</a:t>
            </a:r>
            <a:r>
              <a:rPr lang="en"/>
              <a:t> with MAC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59"/>
          <p:cNvPicPr preferRelativeResize="0"/>
          <p:nvPr/>
        </p:nvPicPr>
        <p:blipFill rotWithShape="1">
          <a:blip r:embed="rId3">
            <a:alphaModFix/>
          </a:blip>
          <a:srcRect b="4743" l="7719" r="7728" t="0"/>
          <a:stretch/>
        </p:blipFill>
        <p:spPr>
          <a:xfrm>
            <a:off x="110125" y="2281300"/>
            <a:ext cx="4695200" cy="2795749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9"/>
          <p:cNvSpPr txBox="1"/>
          <p:nvPr/>
        </p:nvSpPr>
        <p:spPr>
          <a:xfrm>
            <a:off x="4890225" y="3707000"/>
            <a:ext cx="3965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latin typeface="Open Sans"/>
                <a:ea typeface="Open Sans"/>
                <a:cs typeface="Open Sans"/>
                <a:sym typeface="Open Sans"/>
              </a:rPr>
              <a:t>Left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: Period prevalence of NTM infections (figure 1)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latin typeface="Open Sans"/>
                <a:ea typeface="Open Sans"/>
                <a:cs typeface="Open Sans"/>
                <a:sym typeface="Open Sans"/>
              </a:rPr>
              <a:t>Above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: Prevalence &amp; incidence (figure 2)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Pyarali et al (2018)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" name="Google Shape;424;p59"/>
          <p:cNvSpPr txBox="1"/>
          <p:nvPr>
            <p:ph type="title"/>
          </p:nvPr>
        </p:nvSpPr>
        <p:spPr>
          <a:xfrm>
            <a:off x="730000" y="632850"/>
            <a:ext cx="33009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NTM Geography</a:t>
            </a:r>
            <a:endParaRPr/>
          </a:p>
        </p:txBody>
      </p:sp>
      <p:sp>
        <p:nvSpPr>
          <p:cNvPr id="425" name="Google Shape;425;p59"/>
          <p:cNvSpPr txBox="1"/>
          <p:nvPr>
            <p:ph idx="1" type="body"/>
          </p:nvPr>
        </p:nvSpPr>
        <p:spPr>
          <a:xfrm>
            <a:off x="721225" y="1368450"/>
            <a:ext cx="3300900" cy="9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VA administrative data (2001 - 2015)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Only looked at </a:t>
            </a:r>
            <a:r>
              <a:rPr lang="en">
                <a:solidFill>
                  <a:srgbClr val="DC4C64"/>
                </a:solidFill>
              </a:rPr>
              <a:t>COPD patients</a:t>
            </a:r>
            <a:endParaRPr>
              <a:solidFill>
                <a:srgbClr val="DC4C64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Rising incidence in 2012</a:t>
            </a:r>
            <a:endParaRPr/>
          </a:p>
        </p:txBody>
      </p:sp>
      <p:pic>
        <p:nvPicPr>
          <p:cNvPr id="426" name="Google Shape;4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5325" y="672025"/>
            <a:ext cx="4263226" cy="299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4850" y="1211250"/>
            <a:ext cx="1312350" cy="43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2500" y="632850"/>
            <a:ext cx="5617650" cy="35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60"/>
          <p:cNvSpPr txBox="1"/>
          <p:nvPr/>
        </p:nvSpPr>
        <p:spPr>
          <a:xfrm>
            <a:off x="3412550" y="4046950"/>
            <a:ext cx="4445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Incident rates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of NTM infections in VA patients (2009-2012)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Jones 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et al (2018), Figure 1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4" name="Google Shape;434;p60"/>
          <p:cNvSpPr txBox="1"/>
          <p:nvPr>
            <p:ph type="title"/>
          </p:nvPr>
        </p:nvSpPr>
        <p:spPr>
          <a:xfrm>
            <a:off x="730000" y="632850"/>
            <a:ext cx="33009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NTM Geography</a:t>
            </a:r>
            <a:endParaRPr/>
          </a:p>
        </p:txBody>
      </p:sp>
      <p:sp>
        <p:nvSpPr>
          <p:cNvPr id="435" name="Google Shape;435;p60"/>
          <p:cNvSpPr txBox="1"/>
          <p:nvPr>
            <p:ph idx="1" type="body"/>
          </p:nvPr>
        </p:nvSpPr>
        <p:spPr>
          <a:xfrm>
            <a:off x="721225" y="1368450"/>
            <a:ext cx="2880900" cy="23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Also VA patients (2009 - 2012)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Not restricted to COPD patients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Identified cases by ICD code and natural language processing of micro data</a:t>
            </a:r>
            <a:endParaRPr/>
          </a:p>
        </p:txBody>
      </p:sp>
      <p:pic>
        <p:nvPicPr>
          <p:cNvPr id="436" name="Google Shape;43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103250"/>
            <a:ext cx="2680004" cy="7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0"/>
          <p:cNvPicPr preferRelativeResize="0"/>
          <p:nvPr/>
        </p:nvPicPr>
        <p:blipFill rotWithShape="1">
          <a:blip r:embed="rId5">
            <a:alphaModFix/>
          </a:blip>
          <a:srcRect b="0" l="0" r="29636" t="0"/>
          <a:stretch/>
        </p:blipFill>
        <p:spPr>
          <a:xfrm>
            <a:off x="3412550" y="3290700"/>
            <a:ext cx="1715225" cy="7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0"/>
          <p:cNvPicPr preferRelativeResize="0"/>
          <p:nvPr/>
        </p:nvPicPr>
        <p:blipFill rotWithShape="1">
          <a:blip r:embed="rId6">
            <a:alphaModFix/>
          </a:blip>
          <a:srcRect b="4589" l="0" r="0" t="0"/>
          <a:stretch/>
        </p:blipFill>
        <p:spPr>
          <a:xfrm>
            <a:off x="6109950" y="3323500"/>
            <a:ext cx="1668225" cy="72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1"/>
          <p:cNvSpPr txBox="1"/>
          <p:nvPr>
            <p:ph idx="1" type="body"/>
          </p:nvPr>
        </p:nvSpPr>
        <p:spPr>
          <a:xfrm>
            <a:off x="721225" y="1368450"/>
            <a:ext cx="3300900" cy="23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Environmental</a:t>
            </a:r>
            <a:r>
              <a:rPr lang="en"/>
              <a:t> study out of LSU &amp; Tulane (summer of 2011)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PCR for </a:t>
            </a:r>
            <a:r>
              <a:rPr lang="en">
                <a:solidFill>
                  <a:srgbClr val="DC4C64"/>
                </a:solidFill>
              </a:rPr>
              <a:t>M. ulcerans</a:t>
            </a:r>
            <a:endParaRPr>
              <a:solidFill>
                <a:srgbClr val="DC4C64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So far no human cases in US from M ulcerans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Samples collected from 9 sites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High rates (</a:t>
            </a:r>
            <a:r>
              <a:rPr lang="en">
                <a:solidFill>
                  <a:srgbClr val="DC4C64"/>
                </a:solidFill>
              </a:rPr>
              <a:t>47%</a:t>
            </a:r>
            <a:r>
              <a:rPr lang="en"/>
              <a:t>) found in water samples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Similar rates for fresh / brackish / salt water</a:t>
            </a:r>
            <a:endParaRPr/>
          </a:p>
        </p:txBody>
      </p:sp>
      <p:pic>
        <p:nvPicPr>
          <p:cNvPr id="444" name="Google Shape;44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6442"/>
            <a:ext cx="4526425" cy="2380283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1"/>
          <p:cNvSpPr txBox="1"/>
          <p:nvPr/>
        </p:nvSpPr>
        <p:spPr>
          <a:xfrm>
            <a:off x="0" y="4470600"/>
            <a:ext cx="4805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latin typeface="Open Sans"/>
                <a:ea typeface="Open Sans"/>
                <a:cs typeface="Open Sans"/>
                <a:sym typeface="Open Sans"/>
              </a:rPr>
              <a:t>Top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: Sampling sites in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Louisiana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 study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 of M. ulcerans (Figure 1)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latin typeface="Open Sans"/>
                <a:ea typeface="Open Sans"/>
                <a:cs typeface="Open Sans"/>
                <a:sym typeface="Open Sans"/>
              </a:rPr>
              <a:t>Bottom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: Sample PCR positivity for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M. ulcerans, by type &amp; source (Table 3)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Hennigan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 (2013)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6" name="Google Shape;446;p61"/>
          <p:cNvSpPr txBox="1"/>
          <p:nvPr>
            <p:ph type="title"/>
          </p:nvPr>
        </p:nvSpPr>
        <p:spPr>
          <a:xfrm>
            <a:off x="730000" y="632850"/>
            <a:ext cx="33009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NTM </a:t>
            </a:r>
            <a:r>
              <a:rPr lang="en"/>
              <a:t>Geography</a:t>
            </a:r>
            <a:endParaRPr/>
          </a:p>
        </p:txBody>
      </p:sp>
      <p:pic>
        <p:nvPicPr>
          <p:cNvPr id="447" name="Google Shape;447;p61"/>
          <p:cNvPicPr preferRelativeResize="0"/>
          <p:nvPr/>
        </p:nvPicPr>
        <p:blipFill rotWithShape="1">
          <a:blip r:embed="rId4">
            <a:alphaModFix/>
          </a:blip>
          <a:srcRect b="0" l="0" r="0" t="16121"/>
          <a:stretch/>
        </p:blipFill>
        <p:spPr>
          <a:xfrm>
            <a:off x="4863975" y="2426725"/>
            <a:ext cx="3942474" cy="244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1"/>
          <p:cNvSpPr/>
          <p:nvPr/>
        </p:nvSpPr>
        <p:spPr>
          <a:xfrm>
            <a:off x="7117525" y="4625550"/>
            <a:ext cx="657300" cy="198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49" name="Google Shape;449;p61"/>
          <p:cNvCxnSpPr>
            <a:stCxn id="450" idx="0"/>
          </p:cNvCxnSpPr>
          <p:nvPr/>
        </p:nvCxnSpPr>
        <p:spPr>
          <a:xfrm flipH="1" rot="10800000">
            <a:off x="4061175" y="94300"/>
            <a:ext cx="1215900" cy="415500"/>
          </a:xfrm>
          <a:prstGeom prst="straightConnector1">
            <a:avLst/>
          </a:prstGeom>
          <a:noFill/>
          <a:ln cap="flat" cmpd="sng" w="9525">
            <a:solidFill>
              <a:srgbClr val="DC4C6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0" name="Google Shape;450;p61"/>
          <p:cNvSpPr txBox="1"/>
          <p:nvPr/>
        </p:nvSpPr>
        <p:spPr>
          <a:xfrm>
            <a:off x="3395625" y="509800"/>
            <a:ext cx="1331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Military base</a:t>
            </a:r>
            <a:endParaRPr sz="1000">
              <a:solidFill>
                <a:srgbClr val="DC4C6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Past medical history</a:t>
            </a:r>
            <a:endParaRPr/>
          </a:p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729450" y="1393075"/>
            <a:ext cx="7688700" cy="245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58 y/o M</a:t>
            </a:r>
            <a:r>
              <a:rPr lang="en"/>
              <a:t> with PMH including central serous retinopathy, Afib, T2DM, HTN, HLD, OSA, CKD, hypothyroidism, hypogonadism p/w </a:t>
            </a:r>
            <a:r>
              <a:rPr b="1" lang="en">
                <a:solidFill>
                  <a:srgbClr val="DC4C64"/>
                </a:solidFill>
              </a:rPr>
              <a:t>multiple abscesses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 u="sng"/>
              <a:t>C</a:t>
            </a:r>
            <a:r>
              <a:rPr b="1" lang="en" u="sng"/>
              <a:t>entral serous retinopathy</a:t>
            </a:r>
            <a:r>
              <a:rPr lang="en"/>
              <a:t>: Follows with </a:t>
            </a:r>
            <a:r>
              <a:rPr lang="en"/>
              <a:t>Cleveland</a:t>
            </a:r>
            <a:r>
              <a:rPr lang="en"/>
              <a:t> clinic, has been on high dose steroids, up to </a:t>
            </a:r>
            <a:r>
              <a:rPr lang="en"/>
              <a:t>prednisone </a:t>
            </a:r>
            <a:r>
              <a:rPr lang="en"/>
              <a:t>60 mg / day, tapering recently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b="1" lang="en" u="sng"/>
              <a:t>Hx of </a:t>
            </a:r>
            <a:r>
              <a:rPr b="1" lang="en" u="sng"/>
              <a:t>cellulitis</a:t>
            </a:r>
            <a:r>
              <a:rPr lang="en"/>
              <a:t>: Treated with IV antibiotics two years ago, unclear history</a:t>
            </a:r>
            <a:endParaRPr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Numerous </a:t>
            </a:r>
            <a:r>
              <a:rPr b="1" lang="en"/>
              <a:t>dental issues</a:t>
            </a:r>
            <a:r>
              <a:rPr lang="en"/>
              <a:t> in the past as well as </a:t>
            </a:r>
            <a:r>
              <a:rPr b="1" lang="en"/>
              <a:t>recurrent sinus infections</a:t>
            </a:r>
            <a:endParaRPr b="1"/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SzPts val="1300"/>
              <a:buChar char="●"/>
            </a:pPr>
            <a:r>
              <a:rPr lang="en"/>
              <a:t>Hx of a few surgeries (multiple spine surgeries, TKR) w/ hardware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2"/>
          <p:cNvSpPr txBox="1"/>
          <p:nvPr>
            <p:ph type="title"/>
          </p:nvPr>
        </p:nvSpPr>
        <p:spPr>
          <a:xfrm>
            <a:off x="729450" y="632850"/>
            <a:ext cx="516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back to the Cajun food</a:t>
            </a:r>
            <a:endParaRPr/>
          </a:p>
        </p:txBody>
      </p:sp>
      <p:pic>
        <p:nvPicPr>
          <p:cNvPr id="456" name="Google Shape;45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1393075"/>
            <a:ext cx="5160551" cy="344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2"/>
          <p:cNvPicPr preferRelativeResize="0"/>
          <p:nvPr/>
        </p:nvPicPr>
        <p:blipFill rotWithShape="1">
          <a:blip r:embed="rId4">
            <a:alphaModFix/>
          </a:blip>
          <a:srcRect b="0" l="0" r="0" t="51716"/>
          <a:stretch/>
        </p:blipFill>
        <p:spPr>
          <a:xfrm>
            <a:off x="5983225" y="2828325"/>
            <a:ext cx="2849650" cy="20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3225" y="854888"/>
            <a:ext cx="2849651" cy="1897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Mycobacterium</a:t>
            </a:r>
            <a:r>
              <a:rPr lang="en"/>
              <a:t> marinum</a:t>
            </a:r>
            <a:endParaRPr/>
          </a:p>
        </p:txBody>
      </p:sp>
      <p:sp>
        <p:nvSpPr>
          <p:cNvPr id="464" name="Google Shape;464;p63"/>
          <p:cNvSpPr txBox="1"/>
          <p:nvPr>
            <p:ph idx="1" type="body"/>
          </p:nvPr>
        </p:nvSpPr>
        <p:spPr>
          <a:xfrm>
            <a:off x="729450" y="1393075"/>
            <a:ext cx="4862400" cy="32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Infection is less common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</a:t>
            </a:r>
            <a:r>
              <a:rPr lang="en"/>
              <a:t>ound in water (fresh &amp; salt): marine </a:t>
            </a:r>
            <a:r>
              <a:rPr lang="en"/>
              <a:t>environment</a:t>
            </a:r>
            <a:r>
              <a:rPr lang="en"/>
              <a:t>, swimming pools, and fish tanks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Fish tank granuloma</a:t>
            </a:r>
            <a:r>
              <a:rPr lang="en"/>
              <a:t>: Sink infection from contaminated fish tank, often when </a:t>
            </a:r>
            <a:r>
              <a:rPr lang="en"/>
              <a:t>preexisting</a:t>
            </a:r>
            <a:r>
              <a:rPr lang="en"/>
              <a:t> skin injury</a:t>
            </a:r>
            <a:endParaRPr/>
          </a:p>
        </p:txBody>
      </p:sp>
      <p:sp>
        <p:nvSpPr>
          <p:cNvPr id="465" name="Google Shape;465;p63"/>
          <p:cNvSpPr/>
          <p:nvPr/>
        </p:nvSpPr>
        <p:spPr>
          <a:xfrm>
            <a:off x="5704950" y="3118350"/>
            <a:ext cx="2713200" cy="1643700"/>
          </a:xfrm>
          <a:prstGeom prst="roundRect">
            <a:avLst>
              <a:gd fmla="val 6466" name="adj"/>
            </a:avLst>
          </a:prstGeom>
          <a:solidFill>
            <a:srgbClr val="E2EA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Rapid growers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b="1"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complex 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fortuitum complex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chelonae</a:t>
            </a:r>
            <a:endParaRPr b="1"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</a:t>
            </a:r>
            <a:r>
              <a:rPr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subspecies </a:t>
            </a: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massiliense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</a:t>
            </a:r>
            <a:r>
              <a:rPr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subspecies </a:t>
            </a: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bolletii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6" name="Google Shape;466;p63"/>
          <p:cNvSpPr/>
          <p:nvPr/>
        </p:nvSpPr>
        <p:spPr>
          <a:xfrm>
            <a:off x="5704950" y="1393075"/>
            <a:ext cx="2713200" cy="1643700"/>
          </a:xfrm>
          <a:prstGeom prst="roundRect">
            <a:avLst>
              <a:gd fmla="val 6466" name="adj"/>
            </a:avLst>
          </a:prstGeom>
          <a:solidFill>
            <a:srgbClr val="DCF1E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Slow growers</a:t>
            </a:r>
            <a:endParaRPr u="sng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b="1"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avium complex</a:t>
            </a:r>
            <a:endParaRPr b="1"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b="1"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kansasii </a:t>
            </a:r>
            <a:endParaRPr b="1"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M. marinum</a:t>
            </a: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ulcerans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xenopi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simiae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malmoense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Mycobacterium marinum</a:t>
            </a:r>
            <a:endParaRPr/>
          </a:p>
        </p:txBody>
      </p:sp>
      <p:sp>
        <p:nvSpPr>
          <p:cNvPr id="472" name="Google Shape;472;p64"/>
          <p:cNvSpPr txBox="1"/>
          <p:nvPr>
            <p:ph idx="1" type="body"/>
          </p:nvPr>
        </p:nvSpPr>
        <p:spPr>
          <a:xfrm>
            <a:off x="729450" y="1393075"/>
            <a:ext cx="4862400" cy="32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Infection is less common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Found in water (fresh &amp; salt): marine environment, swimming pools, and fish tanks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Fish tank granuloma</a:t>
            </a:r>
            <a:r>
              <a:rPr lang="en"/>
              <a:t>: Sink infection from contaminated fish tank, often when preexisting skin injury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Can cause </a:t>
            </a:r>
            <a:r>
              <a:rPr b="1" lang="en">
                <a:solidFill>
                  <a:srgbClr val="DC4C64"/>
                </a:solidFill>
              </a:rPr>
              <a:t>false positive TST test</a:t>
            </a:r>
            <a:endParaRPr b="1">
              <a:solidFill>
                <a:srgbClr val="DC4C64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Case series of patients (n=7) who had SSTI infection with M marinum (Lewis 2003)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100% had PPD </a:t>
            </a:r>
            <a:r>
              <a:rPr lang="en" u="sng"/>
              <a:t>&gt;</a:t>
            </a:r>
            <a:r>
              <a:rPr lang="en"/>
              <a:t> 10mm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29% had PPD </a:t>
            </a:r>
            <a:r>
              <a:rPr lang="en" u="sng"/>
              <a:t>&gt;</a:t>
            </a:r>
            <a:r>
              <a:rPr lang="en"/>
              <a:t> 15mm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Four patients had negative PPD documented before infection</a:t>
            </a:r>
            <a:endParaRPr/>
          </a:p>
        </p:txBody>
      </p:sp>
      <p:sp>
        <p:nvSpPr>
          <p:cNvPr id="473" name="Google Shape;473;p64"/>
          <p:cNvSpPr/>
          <p:nvPr/>
        </p:nvSpPr>
        <p:spPr>
          <a:xfrm>
            <a:off x="5704950" y="3118350"/>
            <a:ext cx="2713200" cy="1643700"/>
          </a:xfrm>
          <a:prstGeom prst="roundRect">
            <a:avLst>
              <a:gd fmla="val 6466" name="adj"/>
            </a:avLst>
          </a:prstGeom>
          <a:solidFill>
            <a:srgbClr val="E2EA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Rapid growers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b="1"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complex 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fortuitum complex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chelonae</a:t>
            </a:r>
            <a:endParaRPr b="1"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</a:t>
            </a:r>
            <a:r>
              <a:rPr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subspecies </a:t>
            </a: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massiliense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</a:t>
            </a:r>
            <a:r>
              <a:rPr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subspecies </a:t>
            </a: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bolletii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4" name="Google Shape;474;p64"/>
          <p:cNvSpPr/>
          <p:nvPr/>
        </p:nvSpPr>
        <p:spPr>
          <a:xfrm>
            <a:off x="5704950" y="1393075"/>
            <a:ext cx="2713200" cy="1643700"/>
          </a:xfrm>
          <a:prstGeom prst="roundRect">
            <a:avLst>
              <a:gd fmla="val 6466" name="adj"/>
            </a:avLst>
          </a:prstGeom>
          <a:solidFill>
            <a:srgbClr val="DCF1E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Slow growers</a:t>
            </a:r>
            <a:endParaRPr u="sng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b="1"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avium complex</a:t>
            </a:r>
            <a:endParaRPr b="1"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b="1"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kansasii </a:t>
            </a:r>
            <a:endParaRPr b="1"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M. marinum</a:t>
            </a: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ulcerans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xenopi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simiae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malmoense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Mycobacterium marinum</a:t>
            </a:r>
            <a:endParaRPr/>
          </a:p>
        </p:txBody>
      </p:sp>
      <p:sp>
        <p:nvSpPr>
          <p:cNvPr id="480" name="Google Shape;480;p65"/>
          <p:cNvSpPr txBox="1"/>
          <p:nvPr>
            <p:ph idx="1" type="body"/>
          </p:nvPr>
        </p:nvSpPr>
        <p:spPr>
          <a:xfrm>
            <a:off x="729450" y="1393075"/>
            <a:ext cx="4862400" cy="32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Infection is less common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Found in water (fresh &amp; salt): marine environment, swimming pools, and fish tanks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Fish tank granuloma</a:t>
            </a:r>
            <a:r>
              <a:rPr lang="en"/>
              <a:t>: Sink infection from contaminated fish tank, often when preexisting skin injury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Can cause </a:t>
            </a:r>
            <a:r>
              <a:rPr b="1" lang="en">
                <a:solidFill>
                  <a:srgbClr val="B03D50"/>
                </a:solidFill>
              </a:rPr>
              <a:t>false positive TST test</a:t>
            </a:r>
            <a:r>
              <a:rPr lang="en"/>
              <a:t> (Lewis 2003)</a:t>
            </a:r>
            <a:endParaRPr b="1">
              <a:solidFill>
                <a:srgbClr val="DC4C64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Case series of NTM SSTI (n=78) from </a:t>
            </a:r>
            <a:r>
              <a:rPr b="1" lang="en">
                <a:solidFill>
                  <a:srgbClr val="DC4C64"/>
                </a:solidFill>
              </a:rPr>
              <a:t>UTMB</a:t>
            </a:r>
            <a:r>
              <a:rPr lang="en"/>
              <a:t>, which is on the gulf coast (Philips 2019)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M. abscessus (47%)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M. fortuitum (26%)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M. marinum (21%)</a:t>
            </a:r>
            <a:endParaRPr/>
          </a:p>
        </p:txBody>
      </p:sp>
      <p:sp>
        <p:nvSpPr>
          <p:cNvPr id="481" name="Google Shape;481;p65"/>
          <p:cNvSpPr/>
          <p:nvPr/>
        </p:nvSpPr>
        <p:spPr>
          <a:xfrm>
            <a:off x="5704950" y="3118350"/>
            <a:ext cx="2713200" cy="1643700"/>
          </a:xfrm>
          <a:prstGeom prst="roundRect">
            <a:avLst>
              <a:gd fmla="val 6466" name="adj"/>
            </a:avLst>
          </a:prstGeom>
          <a:solidFill>
            <a:srgbClr val="E2EA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Rapid growers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b="1"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complex 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fortuitum complex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chelonae</a:t>
            </a:r>
            <a:endParaRPr b="1"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</a:t>
            </a:r>
            <a:r>
              <a:rPr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subspecies </a:t>
            </a: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massiliense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F5AA2"/>
              </a:buClr>
              <a:buSzPts val="1200"/>
              <a:buFont typeface="Open Sans"/>
              <a:buChar char="●"/>
            </a:pP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M. abscessus </a:t>
            </a:r>
            <a:r>
              <a:rPr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subspecies </a:t>
            </a:r>
            <a:r>
              <a:rPr i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bolletii</a:t>
            </a:r>
            <a:endParaRPr i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2" name="Google Shape;482;p65"/>
          <p:cNvSpPr/>
          <p:nvPr/>
        </p:nvSpPr>
        <p:spPr>
          <a:xfrm>
            <a:off x="5704950" y="1393075"/>
            <a:ext cx="2713200" cy="1643700"/>
          </a:xfrm>
          <a:prstGeom prst="roundRect">
            <a:avLst>
              <a:gd fmla="val 6466" name="adj"/>
            </a:avLst>
          </a:prstGeom>
          <a:solidFill>
            <a:srgbClr val="DCF1E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Slow growers</a:t>
            </a:r>
            <a:endParaRPr u="sng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b="1"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avium complex</a:t>
            </a:r>
            <a:endParaRPr b="1"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b="1"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kansasii </a:t>
            </a:r>
            <a:endParaRPr b="1"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M. marinum</a:t>
            </a: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ulcerans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xenopi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simiae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C622E"/>
              </a:buClr>
              <a:buSzPts val="1000"/>
              <a:buFont typeface="Open Sans"/>
              <a:buChar char="●"/>
            </a:pPr>
            <a:r>
              <a:rPr i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M. malmoense</a:t>
            </a:r>
            <a:endParaRPr i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6"/>
          <p:cNvSpPr txBox="1"/>
          <p:nvPr>
            <p:ph type="title"/>
          </p:nvPr>
        </p:nvSpPr>
        <p:spPr>
          <a:xfrm>
            <a:off x="729450" y="632850"/>
            <a:ext cx="3659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IDSA: LTBI screening </a:t>
            </a:r>
            <a:endParaRPr/>
          </a:p>
        </p:txBody>
      </p:sp>
      <p:sp>
        <p:nvSpPr>
          <p:cNvPr id="488" name="Google Shape;488;p66"/>
          <p:cNvSpPr txBox="1"/>
          <p:nvPr>
            <p:ph idx="1" type="body"/>
          </p:nvPr>
        </p:nvSpPr>
        <p:spPr>
          <a:xfrm>
            <a:off x="729450" y="1393075"/>
            <a:ext cx="3659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</a:t>
            </a:r>
            <a:r>
              <a:rPr lang="en"/>
              <a:t>ersons at low risk for Mtb infection and disease progression NOT be tested for Mtb infection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DC4C64"/>
              </a:solidFill>
            </a:endParaRPr>
          </a:p>
        </p:txBody>
      </p:sp>
      <p:pic>
        <p:nvPicPr>
          <p:cNvPr id="489" name="Google Shape;48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0675" y="975224"/>
            <a:ext cx="4519076" cy="332972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66"/>
          <p:cNvSpPr txBox="1"/>
          <p:nvPr/>
        </p:nvSpPr>
        <p:spPr>
          <a:xfrm>
            <a:off x="4450675" y="4424450"/>
            <a:ext cx="4209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Paradigm for evaluation of those with LTBI based on risk of infection, risk of progression to tuberculosis, and benefit of therapy. (figure 1, 2017 IDSA guidelines)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1" name="Google Shape;491;p66"/>
          <p:cNvSpPr txBox="1"/>
          <p:nvPr/>
        </p:nvSpPr>
        <p:spPr>
          <a:xfrm>
            <a:off x="111175" y="4341300"/>
            <a:ext cx="4033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LTBI = latent tuberculosis infection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Mtb = Mycobacterium tuberculosis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7"/>
          <p:cNvSpPr txBox="1"/>
          <p:nvPr>
            <p:ph type="title"/>
          </p:nvPr>
        </p:nvSpPr>
        <p:spPr>
          <a:xfrm>
            <a:off x="729450" y="632850"/>
            <a:ext cx="3659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IDSA: LTBI screening </a:t>
            </a:r>
            <a:endParaRPr/>
          </a:p>
        </p:txBody>
      </p:sp>
      <p:sp>
        <p:nvSpPr>
          <p:cNvPr id="497" name="Google Shape;497;p67"/>
          <p:cNvSpPr txBox="1"/>
          <p:nvPr>
            <p:ph idx="1" type="body"/>
          </p:nvPr>
        </p:nvSpPr>
        <p:spPr>
          <a:xfrm>
            <a:off x="729450" y="1393075"/>
            <a:ext cx="3659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Persons at low risk for Mtb infection and disease progression NOT be tested for Mtb infection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If you </a:t>
            </a:r>
            <a:r>
              <a:rPr i="1" lang="en"/>
              <a:t>have</a:t>
            </a:r>
            <a:r>
              <a:rPr lang="en"/>
              <a:t> to test them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Favor IGRA over TST (if &gt;5 y.o.)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If </a:t>
            </a:r>
            <a:r>
              <a:rPr b="1" lang="en"/>
              <a:t>initial test is positive</a:t>
            </a:r>
            <a:r>
              <a:rPr lang="en"/>
              <a:t>, suggest a </a:t>
            </a:r>
            <a:r>
              <a:rPr lang="en">
                <a:solidFill>
                  <a:srgbClr val="DC4C64"/>
                </a:solidFill>
              </a:rPr>
              <a:t>second diagnostic test</a:t>
            </a:r>
            <a:endParaRPr>
              <a:solidFill>
                <a:srgbClr val="DC4C64"/>
              </a:solidFill>
            </a:endParaRPr>
          </a:p>
        </p:txBody>
      </p:sp>
      <p:sp>
        <p:nvSpPr>
          <p:cNvPr id="498" name="Google Shape;498;p67"/>
          <p:cNvSpPr txBox="1"/>
          <p:nvPr/>
        </p:nvSpPr>
        <p:spPr>
          <a:xfrm>
            <a:off x="4144675" y="3654175"/>
            <a:ext cx="4209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Summary of recommendations for testing for LTBI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(figure 2, 2017 IDSA guidelines)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9" name="Google Shape;499;p67"/>
          <p:cNvSpPr txBox="1"/>
          <p:nvPr/>
        </p:nvSpPr>
        <p:spPr>
          <a:xfrm>
            <a:off x="111175" y="4341300"/>
            <a:ext cx="4033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LTBI = latent tuberculosis infection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Mtb = Mycobacterium tuberculosis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IGRA = interferon-γ release assay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TST = tuberculin skin test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00" name="Google Shape;50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4675" y="828750"/>
            <a:ext cx="4723548" cy="276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JAMA study with CDC </a:t>
            </a:r>
            <a:r>
              <a:rPr b="0" lang="en"/>
              <a:t>(April 2024)</a:t>
            </a:r>
            <a:endParaRPr b="0"/>
          </a:p>
        </p:txBody>
      </p:sp>
      <p:sp>
        <p:nvSpPr>
          <p:cNvPr id="506" name="Google Shape;506;p68"/>
          <p:cNvSpPr txBox="1"/>
          <p:nvPr>
            <p:ph idx="1" type="body"/>
          </p:nvPr>
        </p:nvSpPr>
        <p:spPr>
          <a:xfrm>
            <a:off x="729450" y="1393075"/>
            <a:ext cx="30300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Prospective</a:t>
            </a:r>
            <a:r>
              <a:rPr lang="en"/>
              <a:t> diagnostic trial of 22,000 subjects at high risk for TB infections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Compared TST &amp; the two IGRA</a:t>
            </a:r>
            <a:endParaRPr/>
          </a:p>
        </p:txBody>
      </p:sp>
      <p:pic>
        <p:nvPicPr>
          <p:cNvPr id="507" name="Google Shape;50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3250" y="1297675"/>
            <a:ext cx="5230749" cy="29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68"/>
          <p:cNvSpPr/>
          <p:nvPr/>
        </p:nvSpPr>
        <p:spPr>
          <a:xfrm>
            <a:off x="5796275" y="1880800"/>
            <a:ext cx="657300" cy="198000"/>
          </a:xfrm>
          <a:prstGeom prst="rect">
            <a:avLst/>
          </a:prstGeom>
          <a:solidFill>
            <a:srgbClr val="DC4C64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9" name="Google Shape;509;p68"/>
          <p:cNvSpPr/>
          <p:nvPr/>
        </p:nvSpPr>
        <p:spPr>
          <a:xfrm>
            <a:off x="5796275" y="2266150"/>
            <a:ext cx="657300" cy="198000"/>
          </a:xfrm>
          <a:prstGeom prst="rect">
            <a:avLst/>
          </a:prstGeom>
          <a:solidFill>
            <a:srgbClr val="DC4C64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0" name="Google Shape;510;p68"/>
          <p:cNvSpPr/>
          <p:nvPr/>
        </p:nvSpPr>
        <p:spPr>
          <a:xfrm>
            <a:off x="5796275" y="2651500"/>
            <a:ext cx="657300" cy="198000"/>
          </a:xfrm>
          <a:prstGeom prst="rect">
            <a:avLst/>
          </a:prstGeom>
          <a:solidFill>
            <a:srgbClr val="DC4C64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1" name="Google Shape;511;p68"/>
          <p:cNvSpPr/>
          <p:nvPr/>
        </p:nvSpPr>
        <p:spPr>
          <a:xfrm>
            <a:off x="5796275" y="3036850"/>
            <a:ext cx="657300" cy="198000"/>
          </a:xfrm>
          <a:prstGeom prst="rect">
            <a:avLst/>
          </a:prstGeom>
          <a:solidFill>
            <a:srgbClr val="DC4C64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2" name="Google Shape;512;p68"/>
          <p:cNvSpPr/>
          <p:nvPr/>
        </p:nvSpPr>
        <p:spPr>
          <a:xfrm>
            <a:off x="5796275" y="3422200"/>
            <a:ext cx="657300" cy="198000"/>
          </a:xfrm>
          <a:prstGeom prst="rect">
            <a:avLst/>
          </a:prstGeom>
          <a:solidFill>
            <a:srgbClr val="DC4C64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3" name="Google Shape;513;p68"/>
          <p:cNvSpPr/>
          <p:nvPr/>
        </p:nvSpPr>
        <p:spPr>
          <a:xfrm>
            <a:off x="5796275" y="3807550"/>
            <a:ext cx="657300" cy="198000"/>
          </a:xfrm>
          <a:prstGeom prst="rect">
            <a:avLst/>
          </a:prstGeom>
          <a:solidFill>
            <a:srgbClr val="DC4C64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4" name="Google Shape;514;p68"/>
          <p:cNvSpPr/>
          <p:nvPr/>
        </p:nvSpPr>
        <p:spPr>
          <a:xfrm>
            <a:off x="5796275" y="3620200"/>
            <a:ext cx="657300" cy="198000"/>
          </a:xfrm>
          <a:prstGeom prst="rect">
            <a:avLst/>
          </a:prstGeom>
          <a:solidFill>
            <a:srgbClr val="14A44D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5" name="Google Shape;515;p68"/>
          <p:cNvSpPr/>
          <p:nvPr/>
        </p:nvSpPr>
        <p:spPr>
          <a:xfrm>
            <a:off x="5796275" y="4005550"/>
            <a:ext cx="657300" cy="198000"/>
          </a:xfrm>
          <a:prstGeom prst="rect">
            <a:avLst/>
          </a:prstGeom>
          <a:solidFill>
            <a:srgbClr val="14A44D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6" name="Google Shape;516;p68"/>
          <p:cNvSpPr/>
          <p:nvPr/>
        </p:nvSpPr>
        <p:spPr>
          <a:xfrm>
            <a:off x="5796275" y="3229525"/>
            <a:ext cx="657300" cy="198000"/>
          </a:xfrm>
          <a:prstGeom prst="rect">
            <a:avLst/>
          </a:prstGeom>
          <a:solidFill>
            <a:srgbClr val="14A44D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7" name="Google Shape;517;p68"/>
          <p:cNvSpPr/>
          <p:nvPr/>
        </p:nvSpPr>
        <p:spPr>
          <a:xfrm>
            <a:off x="5796275" y="2844175"/>
            <a:ext cx="657300" cy="198000"/>
          </a:xfrm>
          <a:prstGeom prst="rect">
            <a:avLst/>
          </a:prstGeom>
          <a:solidFill>
            <a:srgbClr val="14A44D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8" name="Google Shape;518;p68"/>
          <p:cNvSpPr/>
          <p:nvPr/>
        </p:nvSpPr>
        <p:spPr>
          <a:xfrm>
            <a:off x="5796275" y="2458825"/>
            <a:ext cx="657300" cy="198000"/>
          </a:xfrm>
          <a:prstGeom prst="rect">
            <a:avLst/>
          </a:prstGeom>
          <a:solidFill>
            <a:srgbClr val="14A44D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9" name="Google Shape;519;p68"/>
          <p:cNvSpPr/>
          <p:nvPr/>
        </p:nvSpPr>
        <p:spPr>
          <a:xfrm>
            <a:off x="5796275" y="2099788"/>
            <a:ext cx="657300" cy="198000"/>
          </a:xfrm>
          <a:prstGeom prst="rect">
            <a:avLst/>
          </a:prstGeom>
          <a:solidFill>
            <a:srgbClr val="14A44D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0" name="Google Shape;520;p68"/>
          <p:cNvSpPr/>
          <p:nvPr/>
        </p:nvSpPr>
        <p:spPr>
          <a:xfrm>
            <a:off x="7565825" y="1880800"/>
            <a:ext cx="852300" cy="198000"/>
          </a:xfrm>
          <a:prstGeom prst="rect">
            <a:avLst/>
          </a:prstGeom>
          <a:solidFill>
            <a:srgbClr val="DC4C64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1" name="Google Shape;521;p68"/>
          <p:cNvSpPr/>
          <p:nvPr/>
        </p:nvSpPr>
        <p:spPr>
          <a:xfrm>
            <a:off x="7565825" y="2099800"/>
            <a:ext cx="852300" cy="198000"/>
          </a:xfrm>
          <a:prstGeom prst="rect">
            <a:avLst/>
          </a:prstGeom>
          <a:solidFill>
            <a:srgbClr val="14A44D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2" name="Google Shape;522;p68"/>
          <p:cNvSpPr/>
          <p:nvPr/>
        </p:nvSpPr>
        <p:spPr>
          <a:xfrm>
            <a:off x="7565825" y="2266150"/>
            <a:ext cx="852300" cy="198000"/>
          </a:xfrm>
          <a:prstGeom prst="rect">
            <a:avLst/>
          </a:prstGeom>
          <a:solidFill>
            <a:srgbClr val="DC4C64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3" name="Google Shape;523;p68"/>
          <p:cNvSpPr/>
          <p:nvPr/>
        </p:nvSpPr>
        <p:spPr>
          <a:xfrm>
            <a:off x="7565825" y="2458825"/>
            <a:ext cx="852300" cy="198000"/>
          </a:xfrm>
          <a:prstGeom prst="rect">
            <a:avLst/>
          </a:prstGeom>
          <a:solidFill>
            <a:srgbClr val="14A44D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4" name="Google Shape;524;p68"/>
          <p:cNvSpPr/>
          <p:nvPr/>
        </p:nvSpPr>
        <p:spPr>
          <a:xfrm>
            <a:off x="7565825" y="3036850"/>
            <a:ext cx="852300" cy="198000"/>
          </a:xfrm>
          <a:prstGeom prst="rect">
            <a:avLst/>
          </a:prstGeom>
          <a:solidFill>
            <a:srgbClr val="DC4C64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5" name="Google Shape;525;p68"/>
          <p:cNvSpPr/>
          <p:nvPr/>
        </p:nvSpPr>
        <p:spPr>
          <a:xfrm>
            <a:off x="7565825" y="3422200"/>
            <a:ext cx="852300" cy="198000"/>
          </a:xfrm>
          <a:prstGeom prst="rect">
            <a:avLst/>
          </a:prstGeom>
          <a:solidFill>
            <a:srgbClr val="DC4C64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6" name="Google Shape;526;p68"/>
          <p:cNvSpPr txBox="1"/>
          <p:nvPr/>
        </p:nvSpPr>
        <p:spPr>
          <a:xfrm>
            <a:off x="3913250" y="4232875"/>
            <a:ext cx="4209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Results of the second test are highlighted in </a:t>
            </a:r>
            <a:r>
              <a:rPr b="1"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red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if it was </a:t>
            </a:r>
            <a:r>
              <a:rPr b="1" lang="en" sz="1100">
                <a:solidFill>
                  <a:srgbClr val="DC4C64"/>
                </a:solidFill>
                <a:latin typeface="Open Sans"/>
                <a:ea typeface="Open Sans"/>
                <a:cs typeface="Open Sans"/>
                <a:sym typeface="Open Sans"/>
              </a:rPr>
              <a:t>positive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b="1" lang="en" sz="11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green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if it was </a:t>
            </a:r>
            <a:r>
              <a:rPr b="1" lang="en" sz="11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negative</a:t>
            </a:r>
            <a:endParaRPr b="1" sz="11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(Table 3, Ayers 2024)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9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0"/>
          <p:cNvSpPr txBox="1"/>
          <p:nvPr>
            <p:ph type="title"/>
          </p:nvPr>
        </p:nvSpPr>
        <p:spPr>
          <a:xfrm>
            <a:off x="729450" y="632850"/>
            <a:ext cx="531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  <p:sp>
        <p:nvSpPr>
          <p:cNvPr id="537" name="Google Shape;537;p70"/>
          <p:cNvSpPr txBox="1"/>
          <p:nvPr>
            <p:ph idx="1" type="body"/>
          </p:nvPr>
        </p:nvSpPr>
        <p:spPr>
          <a:xfrm>
            <a:off x="729450" y="1393075"/>
            <a:ext cx="7688700" cy="32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Nocardia is a G(+) branching rod, often </a:t>
            </a:r>
            <a:r>
              <a:rPr b="1" lang="en">
                <a:solidFill>
                  <a:srgbClr val="B03D50"/>
                </a:solidFill>
              </a:rPr>
              <a:t>found in soil</a:t>
            </a:r>
            <a:r>
              <a:rPr lang="en"/>
              <a:t>, that can cause infections in </a:t>
            </a:r>
            <a:r>
              <a:rPr b="1" lang="en">
                <a:solidFill>
                  <a:srgbClr val="B03D50"/>
                </a:solidFill>
              </a:rPr>
              <a:t>immunocompromised hosts</a:t>
            </a:r>
            <a:endParaRPr b="1">
              <a:solidFill>
                <a:srgbClr val="B03D5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Common sites of infection are </a:t>
            </a:r>
            <a:r>
              <a:rPr b="1" lang="en">
                <a:solidFill>
                  <a:srgbClr val="3B71CA"/>
                </a:solidFill>
              </a:rPr>
              <a:t>skin </a:t>
            </a:r>
            <a:r>
              <a:rPr lang="en"/>
              <a:t>and </a:t>
            </a:r>
            <a:r>
              <a:rPr b="1" lang="en">
                <a:solidFill>
                  <a:srgbClr val="3B71CA"/>
                </a:solidFill>
              </a:rPr>
              <a:t>lungs</a:t>
            </a:r>
            <a:r>
              <a:rPr lang="en"/>
              <a:t>, with a high predisposition to go to the </a:t>
            </a:r>
            <a:r>
              <a:rPr b="1" lang="en">
                <a:solidFill>
                  <a:srgbClr val="B03D50"/>
                </a:solidFill>
              </a:rPr>
              <a:t>CNS</a:t>
            </a:r>
            <a:endParaRPr b="1">
              <a:solidFill>
                <a:srgbClr val="B03D5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0C622E"/>
                </a:solidFill>
              </a:rPr>
              <a:t>Bactrim </a:t>
            </a:r>
            <a:r>
              <a:rPr lang="en"/>
              <a:t>is a key back bone in </a:t>
            </a:r>
            <a:r>
              <a:rPr b="1" lang="en"/>
              <a:t>multidrug therapy</a:t>
            </a:r>
            <a:r>
              <a:rPr lang="en"/>
              <a:t>, which should be </a:t>
            </a:r>
            <a:r>
              <a:rPr b="1" lang="en"/>
              <a:t>tailored to </a:t>
            </a:r>
            <a:r>
              <a:rPr b="1" lang="en"/>
              <a:t>susceptibilities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Despite </a:t>
            </a:r>
            <a:r>
              <a:rPr b="1" lang="en">
                <a:solidFill>
                  <a:srgbClr val="B03D50"/>
                </a:solidFill>
              </a:rPr>
              <a:t>prolonged treatment</a:t>
            </a:r>
            <a:r>
              <a:rPr lang="en"/>
              <a:t> (up to one year), </a:t>
            </a:r>
            <a:r>
              <a:rPr b="1" lang="en">
                <a:solidFill>
                  <a:srgbClr val="3B71CA"/>
                </a:solidFill>
              </a:rPr>
              <a:t>high rates of </a:t>
            </a:r>
            <a:r>
              <a:rPr b="1" lang="en">
                <a:solidFill>
                  <a:srgbClr val="3B71CA"/>
                </a:solidFill>
              </a:rPr>
              <a:t>recurrence</a:t>
            </a:r>
            <a:endParaRPr b="1">
              <a:solidFill>
                <a:srgbClr val="3B71C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Nontuberculous mycobacterial (NTM) is everywhere, including </a:t>
            </a:r>
            <a:r>
              <a:rPr b="1" lang="en">
                <a:solidFill>
                  <a:srgbClr val="3B71CA"/>
                </a:solidFill>
              </a:rPr>
              <a:t>water and soil</a:t>
            </a:r>
            <a:endParaRPr b="1">
              <a:solidFill>
                <a:srgbClr val="3B71CA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Epidemiological</a:t>
            </a:r>
            <a:r>
              <a:rPr lang="en"/>
              <a:t> studies show higher rates in the </a:t>
            </a:r>
            <a:r>
              <a:rPr b="1" lang="en">
                <a:solidFill>
                  <a:srgbClr val="B03D50"/>
                </a:solidFill>
              </a:rPr>
              <a:t>south/gulf coast</a:t>
            </a:r>
            <a:endParaRPr b="1">
              <a:solidFill>
                <a:srgbClr val="B03D5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Some NTM (e.g. </a:t>
            </a:r>
            <a:r>
              <a:rPr i="1" lang="en"/>
              <a:t>M. ulcerans</a:t>
            </a:r>
            <a:r>
              <a:rPr lang="en"/>
              <a:t> &amp; </a:t>
            </a:r>
            <a:r>
              <a:rPr b="1" i="1" lang="en">
                <a:solidFill>
                  <a:srgbClr val="0C622E"/>
                </a:solidFill>
              </a:rPr>
              <a:t>M. marinum</a:t>
            </a:r>
            <a:r>
              <a:rPr lang="en"/>
              <a:t>) have unique associations (e.g. </a:t>
            </a:r>
            <a:r>
              <a:rPr b="1" lang="en">
                <a:solidFill>
                  <a:srgbClr val="0C622E"/>
                </a:solidFill>
              </a:rPr>
              <a:t>fish tanks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NTM can cause </a:t>
            </a:r>
            <a:r>
              <a:rPr b="1" lang="en">
                <a:solidFill>
                  <a:srgbClr val="B03D50"/>
                </a:solidFill>
              </a:rPr>
              <a:t>false positive PPDs</a:t>
            </a:r>
            <a:r>
              <a:rPr lang="en"/>
              <a:t> (</a:t>
            </a:r>
            <a:r>
              <a:rPr i="1" lang="en"/>
              <a:t>M. marinum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If positive PPD (and low pretest probability), </a:t>
            </a:r>
            <a:r>
              <a:rPr b="1" lang="en">
                <a:solidFill>
                  <a:srgbClr val="3B71CA"/>
                </a:solidFill>
              </a:rPr>
              <a:t>repeat IGRA</a:t>
            </a:r>
            <a:r>
              <a:rPr lang="en"/>
              <a:t> may be of some utility</a:t>
            </a:r>
            <a:endParaRPr/>
          </a:p>
        </p:txBody>
      </p:sp>
      <p:sp>
        <p:nvSpPr>
          <p:cNvPr id="538" name="Google Shape;538;p70"/>
          <p:cNvSpPr txBox="1"/>
          <p:nvPr/>
        </p:nvSpPr>
        <p:spPr>
          <a:xfrm>
            <a:off x="7753550" y="1404269"/>
            <a:ext cx="1317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Sources</a:t>
            </a:r>
            <a:endParaRPr sz="13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9" name="Google Shape;539;p70"/>
          <p:cNvPicPr preferRelativeResize="0"/>
          <p:nvPr/>
        </p:nvPicPr>
        <p:blipFill rotWithShape="1">
          <a:blip r:embed="rId3">
            <a:alphaModFix/>
          </a:blip>
          <a:srcRect b="10648" l="10272" r="10462" t="11742"/>
          <a:stretch/>
        </p:blipFill>
        <p:spPr>
          <a:xfrm>
            <a:off x="7717699" y="43625"/>
            <a:ext cx="1389601" cy="13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1850" y="2218025"/>
            <a:ext cx="1426300" cy="142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Social History, Exposures, Risk Factors</a:t>
            </a:r>
            <a:endParaRPr/>
          </a:p>
        </p:txBody>
      </p:sp>
      <p:sp>
        <p:nvSpPr>
          <p:cNvPr id="116" name="Google Shape;116;p18"/>
          <p:cNvSpPr txBox="1"/>
          <p:nvPr>
            <p:ph idx="1" type="body"/>
          </p:nvPr>
        </p:nvSpPr>
        <p:spPr>
          <a:xfrm>
            <a:off x="729450" y="1393075"/>
            <a:ext cx="7688700" cy="32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Geographic &amp; Occupational</a:t>
            </a:r>
            <a:r>
              <a:rPr lang="en"/>
              <a:t>: The patient lives in West Virginia. He denies recent foreign or domestic travel. They are retired, used to sell pharma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Substance</a:t>
            </a:r>
            <a:r>
              <a:rPr lang="en"/>
              <a:t>: They deny alcohol use and he does not use tobacco . They report no recreational drug use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Sexual History</a:t>
            </a:r>
            <a:r>
              <a:rPr lang="en"/>
              <a:t>: Sexual activity with only women. Denied using any condoms or barriers. Denied ever testing positive for STIs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Environmental exposures</a:t>
            </a:r>
            <a:r>
              <a:rPr lang="en"/>
              <a:t>: Denies freshwater exposure. Though he cannot recall if the coop caused a puncture wound, he thinks </a:t>
            </a:r>
            <a:r>
              <a:rPr b="1" lang="en"/>
              <a:t>if it did cause puncture injury there would have been soil exposure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Animal Exposures</a:t>
            </a:r>
            <a:r>
              <a:rPr lang="en"/>
              <a:t>: </a:t>
            </a:r>
            <a:r>
              <a:rPr b="1" lang="en">
                <a:solidFill>
                  <a:srgbClr val="DC4C64"/>
                </a:solidFill>
              </a:rPr>
              <a:t>Cats, dogs, chickens</a:t>
            </a:r>
            <a:endParaRPr b="1">
              <a:solidFill>
                <a:srgbClr val="DC4C6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Tattoos &amp; Piercing</a:t>
            </a:r>
            <a:r>
              <a:rPr lang="en"/>
              <a:t>: They have previously gotten tattoos (professionally done)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Initial exam</a:t>
            </a:r>
            <a:endParaRPr/>
          </a:p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Hypotensive requiring low dose levophed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Gen</a:t>
            </a:r>
            <a:r>
              <a:rPr lang="en"/>
              <a:t>: alert and oriented, NAD, vitals reviewed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Head/Neck</a:t>
            </a:r>
            <a:r>
              <a:rPr lang="en"/>
              <a:t>: NCAT; trachea appears midline, no gross LAD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ENT</a:t>
            </a:r>
            <a:r>
              <a:rPr lang="en"/>
              <a:t>: EOMI grossly, anicteric sclerae; MMM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Resp</a:t>
            </a:r>
            <a:r>
              <a:rPr lang="en"/>
              <a:t>: normal respiratory effort, symmetric chest rise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CV</a:t>
            </a:r>
            <a:r>
              <a:rPr lang="en"/>
              <a:t>: RRR; extremities perfused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GI</a:t>
            </a:r>
            <a:r>
              <a:rPr lang="en"/>
              <a:t>: non-distended; no rebound or guarding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Extremities</a:t>
            </a:r>
            <a:r>
              <a:rPr lang="en"/>
              <a:t>: </a:t>
            </a:r>
            <a:r>
              <a:rPr b="1" lang="en"/>
              <a:t>3+ BLE edema, + redness LLE</a:t>
            </a:r>
            <a:r>
              <a:rPr lang="en"/>
              <a:t>, no tenderness in the calves or thighs, no varicosities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Neurologic</a:t>
            </a:r>
            <a:r>
              <a:rPr lang="en"/>
              <a:t>: gait is normal, DTR intact bilaterally. Alert and oriented x3. </a:t>
            </a:r>
            <a:r>
              <a:rPr b="1" lang="en"/>
              <a:t>Drowsy on exam</a:t>
            </a:r>
            <a:r>
              <a:rPr lang="en"/>
              <a:t>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Initial workup</a:t>
            </a:r>
            <a:endParaRPr/>
          </a:p>
        </p:txBody>
      </p:sp>
      <p:sp>
        <p:nvSpPr>
          <p:cNvPr id="128" name="Google Shape;128;p20"/>
          <p:cNvSpPr txBox="1"/>
          <p:nvPr>
            <p:ph idx="1" type="body"/>
          </p:nvPr>
        </p:nvSpPr>
        <p:spPr>
          <a:xfrm>
            <a:off x="729450" y="1393075"/>
            <a:ext cx="22749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WBC</a:t>
            </a:r>
            <a:r>
              <a:rPr lang="en"/>
              <a:t>: 21 (90% NΦ)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ESR</a:t>
            </a:r>
            <a:r>
              <a:rPr lang="en"/>
              <a:t> 27; </a:t>
            </a:r>
            <a:r>
              <a:rPr b="1" lang="en" u="sng"/>
              <a:t>CRP</a:t>
            </a:r>
            <a:r>
              <a:rPr lang="en"/>
              <a:t> 8.6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Cr</a:t>
            </a:r>
            <a:r>
              <a:rPr lang="en"/>
              <a:t>: 1.9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Lactate</a:t>
            </a:r>
            <a:r>
              <a:rPr lang="en"/>
              <a:t>: 4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u="sng"/>
              <a:t>A1c</a:t>
            </a:r>
            <a:r>
              <a:rPr lang="en"/>
              <a:t>: 9.7</a:t>
            </a:r>
            <a:endParaRPr/>
          </a:p>
        </p:txBody>
      </p:sp>
      <p:sp>
        <p:nvSpPr>
          <p:cNvPr id="129" name="Google Shape;129;p20"/>
          <p:cNvSpPr/>
          <p:nvPr/>
        </p:nvSpPr>
        <p:spPr>
          <a:xfrm>
            <a:off x="3735725" y="1393075"/>
            <a:ext cx="4608600" cy="11787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C/A/P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Multiple probable subcutaneous abscesses overlying (up to 5.7cm) the right anterolateral upper abdominal soft tissues, with overlying cellulitis.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 extension into the peritoneum evident.</a:t>
            </a:r>
            <a:endParaRPr sz="1100"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" name="Google Shape;130;p20"/>
          <p:cNvSpPr/>
          <p:nvPr/>
        </p:nvSpPr>
        <p:spPr>
          <a:xfrm>
            <a:off x="3735725" y="2710400"/>
            <a:ext cx="4608600" cy="9672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LLE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16.2 cm subcutaneous abscess in the soft tissues of the medial left mid to distal thigh with invasion of adjacent musculature</a:t>
            </a:r>
            <a:endParaRPr sz="1100"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idx="2" type="body"/>
          </p:nvPr>
        </p:nvSpPr>
        <p:spPr>
          <a:xfrm>
            <a:off x="730000" y="1407675"/>
            <a:ext cx="3374400" cy="26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F5AA2"/>
                </a:solidFill>
              </a:rPr>
              <a:t>58 y/o M</a:t>
            </a:r>
            <a:r>
              <a:rPr lang="en"/>
              <a:t> with PMH including central serous retinopathy (on </a:t>
            </a:r>
            <a:r>
              <a:rPr b="1" lang="en"/>
              <a:t>steroids</a:t>
            </a:r>
            <a:r>
              <a:rPr lang="en"/>
              <a:t>), Afib, T2DM, HTN, HLD, OSA, CKD p/w </a:t>
            </a:r>
            <a:r>
              <a:rPr b="1" lang="en">
                <a:solidFill>
                  <a:srgbClr val="DC4C64"/>
                </a:solidFill>
              </a:rPr>
              <a:t>multiple abscesses </a:t>
            </a:r>
            <a:r>
              <a:rPr lang="en"/>
              <a:t>one month after </a:t>
            </a:r>
            <a:r>
              <a:rPr b="1" lang="en"/>
              <a:t>chicken coop </a:t>
            </a:r>
            <a:r>
              <a:rPr lang="en"/>
              <a:t>fell on him.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Rx: </a:t>
            </a:r>
            <a:r>
              <a:rPr b="1" lang="en">
                <a:solidFill>
                  <a:srgbClr val="2F5AA2"/>
                </a:solidFill>
              </a:rPr>
              <a:t>Keflex &amp; doxy</a:t>
            </a:r>
            <a:r>
              <a:rPr lang="en"/>
              <a:t> but no improvement in symptoms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Unclear if puncture injury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Recurrent sinusitis &amp; dental issues</a:t>
            </a:r>
            <a:endParaRPr/>
          </a:p>
        </p:txBody>
      </p:sp>
      <p:sp>
        <p:nvSpPr>
          <p:cNvPr id="136" name="Google Shape;136;p21"/>
          <p:cNvSpPr txBox="1"/>
          <p:nvPr>
            <p:ph type="title"/>
          </p:nvPr>
        </p:nvSpPr>
        <p:spPr>
          <a:xfrm>
            <a:off x="729450" y="632850"/>
            <a:ext cx="3769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Summary</a:t>
            </a:r>
            <a:endParaRPr/>
          </a:p>
        </p:txBody>
      </p:sp>
      <p:sp>
        <p:nvSpPr>
          <p:cNvPr id="137" name="Google Shape;137;p21"/>
          <p:cNvSpPr/>
          <p:nvPr/>
        </p:nvSpPr>
        <p:spPr>
          <a:xfrm>
            <a:off x="4745850" y="2168775"/>
            <a:ext cx="4199700" cy="10068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C/A/P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Multiple probable subcutaneous abscesses overlying (up to 5.7cm) the right anterolateral upper abdominal soft tissues, with overlying cellulitis</a:t>
            </a:r>
            <a:endParaRPr sz="1100"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4745850" y="3426575"/>
            <a:ext cx="4199700" cy="9672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LLE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16.2 cm subcutaneous abscess in the soft tissues of the medial left mid to distal thigh with invasion of adjacent musculature</a:t>
            </a:r>
            <a:endParaRPr sz="1100"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5790075" y="1112575"/>
            <a:ext cx="2111100" cy="80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Labs</a:t>
            </a:r>
            <a:endParaRPr b="1"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WBC 21, lactate 4, A1c 9.7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5790225" y="172500"/>
            <a:ext cx="2111100" cy="80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Exam</a:t>
            </a:r>
            <a:endParaRPr b="1" sz="1200">
              <a:solidFill>
                <a:srgbClr val="4042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Hypotensive, BLE swelling, ?confused</a:t>
            </a:r>
            <a:endParaRPr sz="12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