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Raleway"/>
      <p:regular r:id="rId63"/>
      <p:bold r:id="rId64"/>
      <p:italic r:id="rId65"/>
      <p:boldItalic r:id="rId66"/>
    </p:embeddedFont>
    <p:embeddedFont>
      <p:font typeface="Roboto"/>
      <p:regular r:id="rId67"/>
      <p:bold r:id="rId68"/>
      <p:italic r:id="rId69"/>
      <p:boldItalic r:id="rId70"/>
    </p:embeddedFont>
    <p:embeddedFont>
      <p:font typeface="Alegreya SC"/>
      <p:regular r:id="rId71"/>
      <p:bold r:id="rId72"/>
      <p:italic r:id="rId73"/>
      <p:boldItalic r:id="rId74"/>
    </p:embeddedFont>
    <p:embeddedFont>
      <p:font typeface="Lato"/>
      <p:regular r:id="rId75"/>
      <p:bold r:id="rId76"/>
      <p:italic r:id="rId77"/>
      <p:boldItalic r:id="rId78"/>
    </p:embeddedFont>
    <p:embeddedFont>
      <p:font typeface="Roboto Light"/>
      <p:regular r:id="rId79"/>
      <p:bold r:id="rId80"/>
      <p:italic r:id="rId81"/>
      <p:boldItalic r:id="rId82"/>
    </p:embeddedFont>
    <p:embeddedFont>
      <p:font typeface="Open Sans Medium"/>
      <p:regular r:id="rId83"/>
      <p:bold r:id="rId84"/>
      <p:italic r:id="rId85"/>
      <p:boldItalic r:id="rId86"/>
    </p:embeddedFont>
    <p:embeddedFont>
      <p:font typeface="Open Sans Light"/>
      <p:regular r:id="rId87"/>
      <p:bold r:id="rId88"/>
      <p:italic r:id="rId89"/>
      <p:boldItalic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OpenSansMedium-bold.fntdata"/><Relationship Id="rId83" Type="http://schemas.openxmlformats.org/officeDocument/2006/relationships/font" Target="fonts/OpenSansMedium-regular.fntdata"/><Relationship Id="rId42" Type="http://schemas.openxmlformats.org/officeDocument/2006/relationships/slide" Target="slides/slide37.xml"/><Relationship Id="rId86" Type="http://schemas.openxmlformats.org/officeDocument/2006/relationships/font" Target="fonts/OpenSansMedium-boldItalic.fntdata"/><Relationship Id="rId41" Type="http://schemas.openxmlformats.org/officeDocument/2006/relationships/slide" Target="slides/slide36.xml"/><Relationship Id="rId85" Type="http://schemas.openxmlformats.org/officeDocument/2006/relationships/font" Target="fonts/OpenSansMedium-italic.fntdata"/><Relationship Id="rId44" Type="http://schemas.openxmlformats.org/officeDocument/2006/relationships/slide" Target="slides/slide39.xml"/><Relationship Id="rId88" Type="http://schemas.openxmlformats.org/officeDocument/2006/relationships/font" Target="fonts/OpenSansLight-bold.fntdata"/><Relationship Id="rId43" Type="http://schemas.openxmlformats.org/officeDocument/2006/relationships/slide" Target="slides/slide38.xml"/><Relationship Id="rId87" Type="http://schemas.openxmlformats.org/officeDocument/2006/relationships/font" Target="fonts/OpenSansLight-regular.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OpenSansLight-italic.fntdata"/><Relationship Id="rId80" Type="http://schemas.openxmlformats.org/officeDocument/2006/relationships/font" Target="fonts/RobotoLight-bold.fntdata"/><Relationship Id="rId82" Type="http://schemas.openxmlformats.org/officeDocument/2006/relationships/font" Target="fonts/RobotoLight-boldItalic.fntdata"/><Relationship Id="rId81" Type="http://schemas.openxmlformats.org/officeDocument/2006/relationships/font" Target="fonts/Roboto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AlegreyaSC-italic.fntdata"/><Relationship Id="rId72" Type="http://schemas.openxmlformats.org/officeDocument/2006/relationships/font" Target="fonts/AlegreyaSC-bold.fntdata"/><Relationship Id="rId31" Type="http://schemas.openxmlformats.org/officeDocument/2006/relationships/slide" Target="slides/slide26.xml"/><Relationship Id="rId75" Type="http://schemas.openxmlformats.org/officeDocument/2006/relationships/font" Target="fonts/Lato-regular.fntdata"/><Relationship Id="rId30" Type="http://schemas.openxmlformats.org/officeDocument/2006/relationships/slide" Target="slides/slide25.xml"/><Relationship Id="rId74" Type="http://schemas.openxmlformats.org/officeDocument/2006/relationships/font" Target="fonts/AlegreyaSC-boldItalic.fntdata"/><Relationship Id="rId33" Type="http://schemas.openxmlformats.org/officeDocument/2006/relationships/slide" Target="slides/slide28.xml"/><Relationship Id="rId77" Type="http://schemas.openxmlformats.org/officeDocument/2006/relationships/font" Target="fonts/Lato-italic.fntdata"/><Relationship Id="rId32" Type="http://schemas.openxmlformats.org/officeDocument/2006/relationships/slide" Target="slides/slide27.xml"/><Relationship Id="rId76" Type="http://schemas.openxmlformats.org/officeDocument/2006/relationships/font" Target="fonts/Lato-bold.fntdata"/><Relationship Id="rId35" Type="http://schemas.openxmlformats.org/officeDocument/2006/relationships/slide" Target="slides/slide30.xml"/><Relationship Id="rId79" Type="http://schemas.openxmlformats.org/officeDocument/2006/relationships/font" Target="fonts/RobotoLight-regular.fntdata"/><Relationship Id="rId34" Type="http://schemas.openxmlformats.org/officeDocument/2006/relationships/slide" Target="slides/slide29.xml"/><Relationship Id="rId78" Type="http://schemas.openxmlformats.org/officeDocument/2006/relationships/font" Target="fonts/Lato-boldItalic.fntdata"/><Relationship Id="rId71" Type="http://schemas.openxmlformats.org/officeDocument/2006/relationships/font" Target="fonts/AlegreyaSC-regular.fntdata"/><Relationship Id="rId70" Type="http://schemas.openxmlformats.org/officeDocument/2006/relationships/font" Target="fonts/Robo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Raleway-bold.fntdata"/><Relationship Id="rId63" Type="http://schemas.openxmlformats.org/officeDocument/2006/relationships/font" Target="fonts/Raleway-regular.fntdata"/><Relationship Id="rId22" Type="http://schemas.openxmlformats.org/officeDocument/2006/relationships/slide" Target="slides/slide17.xml"/><Relationship Id="rId66" Type="http://schemas.openxmlformats.org/officeDocument/2006/relationships/font" Target="fonts/Raleway-boldItalic.fntdata"/><Relationship Id="rId21" Type="http://schemas.openxmlformats.org/officeDocument/2006/relationships/slide" Target="slides/slide16.xml"/><Relationship Id="rId65" Type="http://schemas.openxmlformats.org/officeDocument/2006/relationships/font" Target="fonts/Raleway-italic.fntdata"/><Relationship Id="rId24" Type="http://schemas.openxmlformats.org/officeDocument/2006/relationships/slide" Target="slides/slide19.xml"/><Relationship Id="rId68" Type="http://schemas.openxmlformats.org/officeDocument/2006/relationships/font" Target="fonts/Roboto-bold.fntdata"/><Relationship Id="rId23" Type="http://schemas.openxmlformats.org/officeDocument/2006/relationships/slide" Target="slides/slide18.xml"/><Relationship Id="rId67" Type="http://schemas.openxmlformats.org/officeDocument/2006/relationships/font" Target="fonts/Robo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obo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94" Type="http://schemas.openxmlformats.org/officeDocument/2006/relationships/font" Target="fonts/OpenSans-boldItalic.fntdata"/><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OpenSans-regular.fntdata"/><Relationship Id="rId90" Type="http://schemas.openxmlformats.org/officeDocument/2006/relationships/font" Target="fonts/OpenSansLight-boldItalic.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75796cea7_1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075796cea7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075796cea7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075796cea7_1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75796cea7_2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075796cea7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075796cea7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075796cea7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75796cea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75796cea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75796cea7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075796cea7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075796cea7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075796cea7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075796cea7_1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075796cea7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75796cea7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075796cea7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75796cea7_2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075796cea7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75796ce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75796ce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75796cea7_2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075796cea7_2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075796cea7_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075796cea7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075796cea7_1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075796cea7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075796cea7_2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075796cea7_2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075796cea7_2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075796cea7_2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075796cea7_2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075796cea7_2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75796cea7_2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75796cea7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075796cea7_2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075796cea7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75796cea7_2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075796cea7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75796cea7_2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075796cea7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075796cea7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075796cea7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75796cea7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075796cea7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075796cea7_2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075796cea7_2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075796cea7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075796cea7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075796cea7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075796cea7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75796cea7_1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75796cea7_1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075796cea7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075796cea7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075796cea7_1_1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075796cea7_1_1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075796cea7_1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075796cea7_1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075796cea7_1_1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075796cea7_1_1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075796cea7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075796cea7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075796cea7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075796cea7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075796cea7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075796cea7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075796cea7_1_2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075796cea7_1_2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075796cea7_1_2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075796cea7_1_2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075796cea7_1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075796cea7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075796cea7_1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075796cea7_1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075796cea7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075796cea7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075796cea7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075796cea7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075796cea7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075796cea7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075796cea7_1_1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075796cea7_1_1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075796cea7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075796cea7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075796cea7_2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075796cea7_2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075796cea7_2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075796cea7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075796cea7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075796cea7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075796cea7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075796cea7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075796cea7_1_1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075796cea7_1_1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75796cea7_1_18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075796cea7_1_18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075796cea7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075796cea7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075796cea7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075796cea7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075796cea7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075796cea7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75796cea7_2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75796cea7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075796cea7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075796cea7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075796cea7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075796cea7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075796cea7_1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075796cea7_1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eamline2"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6328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6328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0959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indent="-298450" lvl="1" marL="914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indent="-298450" lvl="2" marL="1371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indent="-298450" lvl="3" marL="1828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indent="-298450" lvl="4" marL="22860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indent="-298450" lvl="5" marL="27432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indent="-298450" lvl="6" marL="3200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indent="-298450" lvl="7" marL="3657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indent="-298450" lvl="8" marL="4114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cdc.gov/listeria/outbreaks/map-delimeats-7-24.html"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2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16.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1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16.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0.png"/><Relationship Id="rId4" Type="http://schemas.openxmlformats.org/officeDocument/2006/relationships/hyperlink" Target="https://www.hunterratliff1.com/tal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3800">
                <a:solidFill>
                  <a:srgbClr val="1A1A1A"/>
                </a:solidFill>
                <a:latin typeface="Raleway"/>
                <a:ea typeface="Raleway"/>
                <a:cs typeface="Raleway"/>
                <a:sym typeface="Raleway"/>
              </a:rPr>
              <a:t>Midbrain </a:t>
            </a:r>
            <a:r>
              <a:rPr b="1" lang="en" sz="3800">
                <a:solidFill>
                  <a:schemeClr val="dk2"/>
                </a:solidFill>
                <a:latin typeface="Alegreya SC"/>
                <a:ea typeface="Alegreya SC"/>
                <a:cs typeface="Alegreya SC"/>
                <a:sym typeface="Alegreya SC"/>
              </a:rPr>
              <a:t>MAGIC</a:t>
            </a:r>
            <a:endParaRPr b="1" sz="3800">
              <a:solidFill>
                <a:srgbClr val="1A1A1A"/>
              </a:solidFill>
              <a:latin typeface="Raleway"/>
              <a:ea typeface="Raleway"/>
              <a:cs typeface="Raleway"/>
              <a:sym typeface="Raleway"/>
            </a:endParaRPr>
          </a:p>
        </p:txBody>
      </p:sp>
      <p:sp>
        <p:nvSpPr>
          <p:cNvPr id="87" name="Google Shape;87;p13"/>
          <p:cNvSpPr txBox="1"/>
          <p:nvPr/>
        </p:nvSpPr>
        <p:spPr>
          <a:xfrm>
            <a:off x="729625" y="2987150"/>
            <a:ext cx="7688100" cy="1314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600">
                <a:solidFill>
                  <a:srgbClr val="1A1A1A"/>
                </a:solidFill>
                <a:latin typeface="Open Sans"/>
                <a:ea typeface="Open Sans"/>
                <a:cs typeface="Open Sans"/>
                <a:sym typeface="Open Sans"/>
              </a:rPr>
              <a:t>CID conference</a:t>
            </a:r>
            <a:endParaRPr b="1"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10/03/2024</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Ages, dates, and other identifying information may have been changed</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I have no conflict of interest in relation to this presentation</a:t>
            </a:r>
            <a:endParaRPr i="1" sz="1600">
              <a:solidFill>
                <a:srgbClr val="858585"/>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MRI</a:t>
            </a:r>
            <a:endParaRPr/>
          </a:p>
        </p:txBody>
      </p:sp>
      <p:sp>
        <p:nvSpPr>
          <p:cNvPr id="151" name="Google Shape;151;p22"/>
          <p:cNvSpPr txBox="1"/>
          <p:nvPr>
            <p:ph idx="1" type="body"/>
          </p:nvPr>
        </p:nvSpPr>
        <p:spPr>
          <a:xfrm>
            <a:off x="2941400" y="590875"/>
            <a:ext cx="5930100" cy="10530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b="1" lang="en">
                <a:solidFill>
                  <a:srgbClr val="DF382C"/>
                </a:solidFill>
              </a:rPr>
              <a:t>Rim-enhancing lesion</a:t>
            </a:r>
            <a:r>
              <a:rPr lang="en"/>
              <a:t> seen within the </a:t>
            </a:r>
            <a:r>
              <a:rPr b="1" lang="en">
                <a:solidFill>
                  <a:srgbClr val="3B71CA"/>
                </a:solidFill>
              </a:rPr>
              <a:t>pons</a:t>
            </a:r>
            <a:r>
              <a:rPr lang="en">
                <a:solidFill>
                  <a:srgbClr val="3B71CA"/>
                </a:solidFill>
              </a:rPr>
              <a:t> </a:t>
            </a:r>
            <a:r>
              <a:rPr lang="en"/>
              <a:t>with associated internal restricted diffusion measuring up to </a:t>
            </a:r>
            <a:r>
              <a:rPr b="1" lang="en"/>
              <a:t>2.9 x 1.6 cm</a:t>
            </a:r>
            <a:r>
              <a:rPr lang="en"/>
              <a:t>. On coronal </a:t>
            </a:r>
            <a:r>
              <a:rPr lang="en"/>
              <a:t>post contrast</a:t>
            </a:r>
            <a:r>
              <a:rPr lang="en"/>
              <a:t> sequences, there is ringlike enhancement seen along the </a:t>
            </a:r>
            <a:r>
              <a:rPr b="1" lang="en">
                <a:solidFill>
                  <a:srgbClr val="3B71CA"/>
                </a:solidFill>
              </a:rPr>
              <a:t>left cortical spinal tract</a:t>
            </a:r>
            <a:r>
              <a:rPr lang="en"/>
              <a:t>, with questionable restricted diffusion. There is </a:t>
            </a:r>
            <a:r>
              <a:rPr b="1" lang="en">
                <a:solidFill>
                  <a:srgbClr val="DC4C64"/>
                </a:solidFill>
              </a:rPr>
              <a:t>extensive edema seen along the pons and midbrain</a:t>
            </a:r>
            <a:r>
              <a:rPr lang="en"/>
              <a:t>.  There is mass effect on the fourth ventricle </a:t>
            </a:r>
            <a:r>
              <a:rPr b="1" lang="en">
                <a:solidFill>
                  <a:srgbClr val="14A44D"/>
                </a:solidFill>
              </a:rPr>
              <a:t>without complete effacement</a:t>
            </a:r>
            <a:r>
              <a:rPr lang="en"/>
              <a:t> or hydrocephalus.</a:t>
            </a:r>
            <a:endParaRPr/>
          </a:p>
        </p:txBody>
      </p:sp>
      <p:pic>
        <p:nvPicPr>
          <p:cNvPr id="152" name="Google Shape;152;p22"/>
          <p:cNvPicPr preferRelativeResize="0"/>
          <p:nvPr/>
        </p:nvPicPr>
        <p:blipFill>
          <a:blip r:embed="rId3">
            <a:alphaModFix/>
          </a:blip>
          <a:stretch>
            <a:fillRect/>
          </a:stretch>
        </p:blipFill>
        <p:spPr>
          <a:xfrm>
            <a:off x="5882750" y="1667100"/>
            <a:ext cx="2969893" cy="3043125"/>
          </a:xfrm>
          <a:prstGeom prst="rect">
            <a:avLst/>
          </a:prstGeom>
          <a:noFill/>
          <a:ln>
            <a:noFill/>
          </a:ln>
        </p:spPr>
      </p:pic>
      <p:pic>
        <p:nvPicPr>
          <p:cNvPr id="153" name="Google Shape;153;p22"/>
          <p:cNvPicPr preferRelativeResize="0"/>
          <p:nvPr/>
        </p:nvPicPr>
        <p:blipFill>
          <a:blip r:embed="rId4">
            <a:alphaModFix/>
          </a:blip>
          <a:stretch>
            <a:fillRect/>
          </a:stretch>
        </p:blipFill>
        <p:spPr>
          <a:xfrm>
            <a:off x="277025" y="1667100"/>
            <a:ext cx="5243974" cy="3043125"/>
          </a:xfrm>
          <a:prstGeom prst="rect">
            <a:avLst/>
          </a:prstGeom>
          <a:noFill/>
          <a:ln>
            <a:noFill/>
          </a:ln>
        </p:spPr>
      </p:pic>
      <p:sp>
        <p:nvSpPr>
          <p:cNvPr id="154" name="Google Shape;154;p22"/>
          <p:cNvSpPr txBox="1"/>
          <p:nvPr/>
        </p:nvSpPr>
        <p:spPr>
          <a:xfrm>
            <a:off x="277025" y="4733450"/>
            <a:ext cx="8575800" cy="3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Open Sans"/>
                <a:ea typeface="Open Sans"/>
                <a:cs typeface="Open Sans"/>
                <a:sym typeface="Open Sans"/>
              </a:rPr>
              <a:t>T2 post </a:t>
            </a:r>
            <a:r>
              <a:rPr lang="en" sz="1300">
                <a:solidFill>
                  <a:schemeClr val="dk2"/>
                </a:solidFill>
                <a:latin typeface="Open Sans"/>
                <a:ea typeface="Open Sans"/>
                <a:cs typeface="Open Sans"/>
                <a:sym typeface="Open Sans"/>
              </a:rPr>
              <a:t>contrast</a:t>
            </a:r>
            <a:r>
              <a:rPr lang="en" sz="1300">
                <a:solidFill>
                  <a:schemeClr val="dk2"/>
                </a:solidFill>
                <a:latin typeface="Open Sans"/>
                <a:ea typeface="Open Sans"/>
                <a:cs typeface="Open Sans"/>
                <a:sym typeface="Open Sans"/>
              </a:rPr>
              <a:t> sequences</a:t>
            </a:r>
            <a:endParaRPr sz="1300">
              <a:solidFill>
                <a:schemeClr val="dk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MRI</a:t>
            </a:r>
            <a:endParaRPr/>
          </a:p>
        </p:txBody>
      </p:sp>
      <p:sp>
        <p:nvSpPr>
          <p:cNvPr id="160" name="Google Shape;160;p23"/>
          <p:cNvSpPr txBox="1"/>
          <p:nvPr>
            <p:ph idx="1" type="body"/>
          </p:nvPr>
        </p:nvSpPr>
        <p:spPr>
          <a:xfrm>
            <a:off x="2941400" y="590875"/>
            <a:ext cx="5930100" cy="1053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1" name="Google Shape;161;p23"/>
          <p:cNvSpPr txBox="1"/>
          <p:nvPr/>
        </p:nvSpPr>
        <p:spPr>
          <a:xfrm>
            <a:off x="277025" y="4733450"/>
            <a:ext cx="8575800" cy="3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Open Sans"/>
                <a:ea typeface="Open Sans"/>
                <a:cs typeface="Open Sans"/>
                <a:sym typeface="Open Sans"/>
              </a:rPr>
              <a:t>T2 post contrast sequences</a:t>
            </a:r>
            <a:endParaRPr sz="1300">
              <a:solidFill>
                <a:schemeClr val="dk2"/>
              </a:solidFill>
              <a:latin typeface="Open Sans"/>
              <a:ea typeface="Open Sans"/>
              <a:cs typeface="Open Sans"/>
              <a:sym typeface="Open Sans"/>
            </a:endParaRPr>
          </a:p>
        </p:txBody>
      </p:sp>
      <p:pic>
        <p:nvPicPr>
          <p:cNvPr id="162" name="Google Shape;162;p23"/>
          <p:cNvPicPr preferRelativeResize="0"/>
          <p:nvPr/>
        </p:nvPicPr>
        <p:blipFill>
          <a:blip r:embed="rId3">
            <a:alphaModFix/>
          </a:blip>
          <a:stretch>
            <a:fillRect/>
          </a:stretch>
        </p:blipFill>
        <p:spPr>
          <a:xfrm>
            <a:off x="249350" y="1748400"/>
            <a:ext cx="8590550" cy="3043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MRI</a:t>
            </a:r>
            <a:endParaRPr/>
          </a:p>
        </p:txBody>
      </p:sp>
      <p:sp>
        <p:nvSpPr>
          <p:cNvPr id="168" name="Google Shape;168;p24"/>
          <p:cNvSpPr txBox="1"/>
          <p:nvPr/>
        </p:nvSpPr>
        <p:spPr>
          <a:xfrm>
            <a:off x="277025" y="4733450"/>
            <a:ext cx="8575800" cy="35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Open Sans"/>
                <a:ea typeface="Open Sans"/>
                <a:cs typeface="Open Sans"/>
                <a:sym typeface="Open Sans"/>
              </a:rPr>
              <a:t>T2 post contrast sequences</a:t>
            </a:r>
            <a:endParaRPr sz="1300">
              <a:solidFill>
                <a:schemeClr val="dk2"/>
              </a:solidFill>
              <a:latin typeface="Open Sans"/>
              <a:ea typeface="Open Sans"/>
              <a:cs typeface="Open Sans"/>
              <a:sym typeface="Open Sans"/>
            </a:endParaRPr>
          </a:p>
        </p:txBody>
      </p:sp>
      <p:pic>
        <p:nvPicPr>
          <p:cNvPr id="169" name="Google Shape;169;p24"/>
          <p:cNvPicPr preferRelativeResize="0"/>
          <p:nvPr/>
        </p:nvPicPr>
        <p:blipFill>
          <a:blip r:embed="rId3">
            <a:alphaModFix/>
          </a:blip>
          <a:stretch>
            <a:fillRect/>
          </a:stretch>
        </p:blipFill>
        <p:spPr>
          <a:xfrm>
            <a:off x="249350" y="1748400"/>
            <a:ext cx="8590550" cy="3043100"/>
          </a:xfrm>
          <a:prstGeom prst="rect">
            <a:avLst/>
          </a:prstGeom>
          <a:noFill/>
          <a:ln>
            <a:noFill/>
          </a:ln>
        </p:spPr>
      </p:pic>
      <p:sp>
        <p:nvSpPr>
          <p:cNvPr id="170" name="Google Shape;170;p24"/>
          <p:cNvSpPr/>
          <p:nvPr/>
        </p:nvSpPr>
        <p:spPr>
          <a:xfrm>
            <a:off x="2839175" y="568700"/>
            <a:ext cx="6013800" cy="1053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000">
                <a:solidFill>
                  <a:srgbClr val="DF382C"/>
                </a:solidFill>
                <a:latin typeface="Open Sans"/>
                <a:ea typeface="Open Sans"/>
                <a:cs typeface="Open Sans"/>
                <a:sym typeface="Open Sans"/>
              </a:rPr>
              <a:t>Rim-enhancing lesion</a:t>
            </a:r>
            <a:r>
              <a:rPr lang="en" sz="1000">
                <a:solidFill>
                  <a:schemeClr val="dk2"/>
                </a:solidFill>
                <a:latin typeface="Open Sans"/>
                <a:ea typeface="Open Sans"/>
                <a:cs typeface="Open Sans"/>
                <a:sym typeface="Open Sans"/>
              </a:rPr>
              <a:t> seen within the </a:t>
            </a:r>
            <a:r>
              <a:rPr b="1" lang="en" sz="1000">
                <a:solidFill>
                  <a:srgbClr val="3B71CA"/>
                </a:solidFill>
                <a:latin typeface="Open Sans"/>
                <a:ea typeface="Open Sans"/>
                <a:cs typeface="Open Sans"/>
                <a:sym typeface="Open Sans"/>
              </a:rPr>
              <a:t>pons</a:t>
            </a:r>
            <a:r>
              <a:rPr lang="en" sz="1000">
                <a:solidFill>
                  <a:srgbClr val="3B71CA"/>
                </a:solidFill>
                <a:latin typeface="Open Sans"/>
                <a:ea typeface="Open Sans"/>
                <a:cs typeface="Open Sans"/>
                <a:sym typeface="Open Sans"/>
              </a:rPr>
              <a:t> </a:t>
            </a:r>
            <a:r>
              <a:rPr lang="en" sz="1000">
                <a:solidFill>
                  <a:schemeClr val="dk2"/>
                </a:solidFill>
                <a:latin typeface="Open Sans"/>
                <a:ea typeface="Open Sans"/>
                <a:cs typeface="Open Sans"/>
                <a:sym typeface="Open Sans"/>
              </a:rPr>
              <a:t>with associated internal restricted diffusion measuring up to </a:t>
            </a:r>
            <a:r>
              <a:rPr b="1" lang="en" sz="1000">
                <a:solidFill>
                  <a:schemeClr val="dk2"/>
                </a:solidFill>
                <a:latin typeface="Open Sans"/>
                <a:ea typeface="Open Sans"/>
                <a:cs typeface="Open Sans"/>
                <a:sym typeface="Open Sans"/>
              </a:rPr>
              <a:t>2.9 x 1.6 cm</a:t>
            </a:r>
            <a:r>
              <a:rPr lang="en" sz="1000">
                <a:solidFill>
                  <a:schemeClr val="dk2"/>
                </a:solidFill>
                <a:latin typeface="Open Sans"/>
                <a:ea typeface="Open Sans"/>
                <a:cs typeface="Open Sans"/>
                <a:sym typeface="Open Sans"/>
              </a:rPr>
              <a:t>. On coronal post contrast sequences, there is ringlike enhancement seen along the </a:t>
            </a:r>
            <a:r>
              <a:rPr b="1" lang="en" sz="1000">
                <a:solidFill>
                  <a:srgbClr val="3B71CA"/>
                </a:solidFill>
                <a:latin typeface="Open Sans"/>
                <a:ea typeface="Open Sans"/>
                <a:cs typeface="Open Sans"/>
                <a:sym typeface="Open Sans"/>
              </a:rPr>
              <a:t>left cortical spinal tract</a:t>
            </a:r>
            <a:r>
              <a:rPr lang="en" sz="1000">
                <a:solidFill>
                  <a:schemeClr val="dk2"/>
                </a:solidFill>
                <a:latin typeface="Open Sans"/>
                <a:ea typeface="Open Sans"/>
                <a:cs typeface="Open Sans"/>
                <a:sym typeface="Open Sans"/>
              </a:rPr>
              <a:t>, with questionable restricted diffusion. There is </a:t>
            </a:r>
            <a:r>
              <a:rPr b="1" lang="en" sz="1000">
                <a:solidFill>
                  <a:srgbClr val="DC4C64"/>
                </a:solidFill>
                <a:latin typeface="Open Sans"/>
                <a:ea typeface="Open Sans"/>
                <a:cs typeface="Open Sans"/>
                <a:sym typeface="Open Sans"/>
              </a:rPr>
              <a:t>extensive edema seen along the pons and midbrain</a:t>
            </a:r>
            <a:r>
              <a:rPr lang="en" sz="1000">
                <a:solidFill>
                  <a:schemeClr val="dk2"/>
                </a:solidFill>
                <a:latin typeface="Open Sans"/>
                <a:ea typeface="Open Sans"/>
                <a:cs typeface="Open Sans"/>
                <a:sym typeface="Open Sans"/>
              </a:rPr>
              <a:t>.  There is mass effect on the fourth ventricle </a:t>
            </a:r>
            <a:r>
              <a:rPr b="1" lang="en" sz="1000">
                <a:solidFill>
                  <a:srgbClr val="14A44D"/>
                </a:solidFill>
                <a:latin typeface="Open Sans"/>
                <a:ea typeface="Open Sans"/>
                <a:cs typeface="Open Sans"/>
                <a:sym typeface="Open Sans"/>
              </a:rPr>
              <a:t>without complete effacement</a:t>
            </a:r>
            <a:r>
              <a:rPr lang="en" sz="1000">
                <a:solidFill>
                  <a:schemeClr val="dk2"/>
                </a:solidFill>
                <a:latin typeface="Open Sans"/>
                <a:ea typeface="Open Sans"/>
                <a:cs typeface="Open Sans"/>
                <a:sym typeface="Open Sans"/>
              </a:rPr>
              <a:t> or hydrocephalus.</a:t>
            </a:r>
            <a:endParaRPr sz="1000">
              <a:solidFill>
                <a:srgbClr val="9FA6B2"/>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Additional imaging</a:t>
            </a:r>
            <a:endParaRPr/>
          </a:p>
        </p:txBody>
      </p:sp>
      <p:sp>
        <p:nvSpPr>
          <p:cNvPr id="176" name="Google Shape;176;p25"/>
          <p:cNvSpPr txBox="1"/>
          <p:nvPr>
            <p:ph idx="1" type="body"/>
          </p:nvPr>
        </p:nvSpPr>
        <p:spPr>
          <a:xfrm>
            <a:off x="729450" y="1393075"/>
            <a:ext cx="8165400" cy="604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Due to concern for </a:t>
            </a:r>
            <a:r>
              <a:rPr lang="en"/>
              <a:t>malignancy (glioma), CT C/A/P was obtained </a:t>
            </a:r>
            <a:endParaRPr/>
          </a:p>
        </p:txBody>
      </p:sp>
      <p:pic>
        <p:nvPicPr>
          <p:cNvPr id="177" name="Google Shape;177;p25"/>
          <p:cNvPicPr preferRelativeResize="0"/>
          <p:nvPr/>
        </p:nvPicPr>
        <p:blipFill>
          <a:blip r:embed="rId3">
            <a:alphaModFix/>
          </a:blip>
          <a:stretch>
            <a:fillRect/>
          </a:stretch>
        </p:blipFill>
        <p:spPr>
          <a:xfrm>
            <a:off x="4058250" y="2078875"/>
            <a:ext cx="4811450" cy="2710675"/>
          </a:xfrm>
          <a:prstGeom prst="rect">
            <a:avLst/>
          </a:prstGeom>
          <a:noFill/>
          <a:ln>
            <a:noFill/>
          </a:ln>
        </p:spPr>
      </p:pic>
      <p:sp>
        <p:nvSpPr>
          <p:cNvPr id="178" name="Google Shape;178;p25"/>
          <p:cNvSpPr txBox="1"/>
          <p:nvPr>
            <p:ph idx="1" type="body"/>
          </p:nvPr>
        </p:nvSpPr>
        <p:spPr>
          <a:xfrm>
            <a:off x="729450" y="2078875"/>
            <a:ext cx="3328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CT C/A/P:</a:t>
            </a:r>
            <a:r>
              <a:rPr lang="en"/>
              <a:t> Multiple ill-defined low-attenuation areas within the liver, which may be due to heterogeneous fatty infiltration, hepatocellular carcinoma or metastatic disease. MRI with liver mass protocol is recommended for further evaluation. Incompletely characterized on this study.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idx="2" type="body"/>
          </p:nvPr>
        </p:nvSpPr>
        <p:spPr>
          <a:xfrm>
            <a:off x="730000" y="1407675"/>
            <a:ext cx="3374400" cy="1573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A </a:t>
            </a:r>
            <a:r>
              <a:rPr b="1" lang="en">
                <a:solidFill>
                  <a:srgbClr val="2D6987"/>
                </a:solidFill>
              </a:rPr>
              <a:t>73 y/o M </a:t>
            </a:r>
            <a:r>
              <a:rPr lang="en"/>
              <a:t>with </a:t>
            </a:r>
            <a:r>
              <a:rPr b="1" lang="en">
                <a:solidFill>
                  <a:srgbClr val="14A44D"/>
                </a:solidFill>
              </a:rPr>
              <a:t>unclear PMH</a:t>
            </a:r>
            <a:r>
              <a:rPr lang="en"/>
              <a:t> p/w </a:t>
            </a:r>
            <a:r>
              <a:rPr b="1" lang="en">
                <a:solidFill>
                  <a:srgbClr val="DC4C64"/>
                </a:solidFill>
              </a:rPr>
              <a:t>falls </a:t>
            </a:r>
            <a:r>
              <a:rPr lang="en">
                <a:solidFill>
                  <a:srgbClr val="000000"/>
                </a:solidFill>
              </a:rPr>
              <a:t>headache, slurred speech x7 days</a:t>
            </a:r>
            <a:endParaRPr>
              <a:solidFill>
                <a:srgbClr val="000000"/>
              </a:solidFill>
            </a:endParaRPr>
          </a:p>
          <a:p>
            <a:pPr indent="-304958" lvl="0" marL="457200" rtl="0" algn="l">
              <a:spcBef>
                <a:spcPts val="1200"/>
              </a:spcBef>
              <a:spcAft>
                <a:spcPts val="0"/>
              </a:spcAft>
              <a:buSzPct val="100000"/>
              <a:buChar char="●"/>
            </a:pPr>
            <a:r>
              <a:rPr b="1" lang="en"/>
              <a:t>A1c</a:t>
            </a:r>
            <a:r>
              <a:rPr lang="en"/>
              <a:t>: </a:t>
            </a:r>
            <a:r>
              <a:rPr lang="en">
                <a:solidFill>
                  <a:srgbClr val="DF382C"/>
                </a:solidFill>
              </a:rPr>
              <a:t>9.8</a:t>
            </a:r>
            <a:endParaRPr b="1"/>
          </a:p>
          <a:p>
            <a:pPr indent="-304958" lvl="0" marL="457200" rtl="0" algn="l">
              <a:spcBef>
                <a:spcPts val="0"/>
              </a:spcBef>
              <a:spcAft>
                <a:spcPts val="0"/>
              </a:spcAft>
              <a:buSzPct val="100000"/>
              <a:buChar char="●"/>
            </a:pPr>
            <a:r>
              <a:rPr b="1" lang="en"/>
              <a:t>MRI</a:t>
            </a:r>
            <a:r>
              <a:rPr lang="en"/>
              <a:t>: 3cm pontine rim enhancing lesion. extensive edema in pons and midbrain. mass effect on the fourth ventricle</a:t>
            </a:r>
            <a:endParaRPr>
              <a:solidFill>
                <a:srgbClr val="DF382C"/>
              </a:solidFill>
            </a:endParaRPr>
          </a:p>
        </p:txBody>
      </p:sp>
      <p:sp>
        <p:nvSpPr>
          <p:cNvPr id="184" name="Google Shape;184;p26"/>
          <p:cNvSpPr txBox="1"/>
          <p:nvPr>
            <p:ph type="title"/>
          </p:nvPr>
        </p:nvSpPr>
        <p:spPr>
          <a:xfrm>
            <a:off x="729450" y="632850"/>
            <a:ext cx="3769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Summary</a:t>
            </a:r>
            <a:endParaRPr/>
          </a:p>
        </p:txBody>
      </p:sp>
      <p:grpSp>
        <p:nvGrpSpPr>
          <p:cNvPr id="185" name="Google Shape;185;p26"/>
          <p:cNvGrpSpPr/>
          <p:nvPr/>
        </p:nvGrpSpPr>
        <p:grpSpPr>
          <a:xfrm>
            <a:off x="4968000" y="641203"/>
            <a:ext cx="4094300" cy="1230643"/>
            <a:chOff x="3978500" y="946003"/>
            <a:chExt cx="4094300" cy="1230643"/>
          </a:xfrm>
        </p:grpSpPr>
        <p:grpSp>
          <p:nvGrpSpPr>
            <p:cNvPr id="186" name="Google Shape;186;p26"/>
            <p:cNvGrpSpPr/>
            <p:nvPr/>
          </p:nvGrpSpPr>
          <p:grpSpPr>
            <a:xfrm>
              <a:off x="4734025" y="1140951"/>
              <a:ext cx="529800" cy="1035695"/>
              <a:chOff x="4318975" y="1083450"/>
              <a:chExt cx="529800" cy="766444"/>
            </a:xfrm>
          </p:grpSpPr>
          <p:sp>
            <p:nvSpPr>
              <p:cNvPr id="187" name="Google Shape;187;p26"/>
              <p:cNvSpPr/>
              <p:nvPr/>
            </p:nvSpPr>
            <p:spPr>
              <a:xfrm>
                <a:off x="4517125" y="1086094"/>
                <a:ext cx="133500" cy="763800"/>
              </a:xfrm>
              <a:prstGeom prst="rect">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8" name="Google Shape;188;p26"/>
              <p:cNvCxnSpPr/>
              <p:nvPr/>
            </p:nvCxnSpPr>
            <p:spPr>
              <a:xfrm rot="10800000">
                <a:off x="4318975" y="1083450"/>
                <a:ext cx="529800" cy="0"/>
              </a:xfrm>
              <a:prstGeom prst="straightConnector1">
                <a:avLst/>
              </a:prstGeom>
              <a:noFill/>
              <a:ln cap="flat" cmpd="sng" w="9525">
                <a:solidFill>
                  <a:srgbClr val="2F2F2F"/>
                </a:solidFill>
                <a:prstDash val="solid"/>
                <a:round/>
                <a:headEnd len="sm" w="sm" type="none"/>
                <a:tailEnd len="sm" w="sm" type="none"/>
              </a:ln>
            </p:spPr>
          </p:cxnSp>
        </p:grpSp>
        <p:sp>
          <p:nvSpPr>
            <p:cNvPr id="189" name="Google Shape;189;p26"/>
            <p:cNvSpPr txBox="1"/>
            <p:nvPr/>
          </p:nvSpPr>
          <p:spPr>
            <a:xfrm>
              <a:off x="53446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Falls</a:t>
              </a:r>
              <a:endParaRPr b="1" sz="1100">
                <a:solidFill>
                  <a:srgbClr val="2F2F2F"/>
                </a:solidFill>
                <a:latin typeface="Roboto"/>
                <a:ea typeface="Roboto"/>
                <a:cs typeface="Roboto"/>
                <a:sym typeface="Roboto"/>
              </a:endParaRPr>
            </a:p>
          </p:txBody>
        </p:sp>
        <p:sp>
          <p:nvSpPr>
            <p:cNvPr id="190" name="Google Shape;190;p26"/>
            <p:cNvSpPr txBox="1"/>
            <p:nvPr/>
          </p:nvSpPr>
          <p:spPr>
            <a:xfrm>
              <a:off x="5344600" y="1222248"/>
              <a:ext cx="2728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858585"/>
                  </a:solidFill>
                  <a:latin typeface="Roboto"/>
                  <a:ea typeface="Roboto"/>
                  <a:cs typeface="Roboto"/>
                  <a:sym typeface="Roboto"/>
                </a:rPr>
                <a:t>headache, slurred speech per EMR</a:t>
              </a:r>
              <a:endParaRPr sz="900">
                <a:solidFill>
                  <a:srgbClr val="858585"/>
                </a:solidFill>
                <a:latin typeface="Roboto"/>
                <a:ea typeface="Roboto"/>
                <a:cs typeface="Roboto"/>
                <a:sym typeface="Roboto"/>
              </a:endParaRPr>
            </a:p>
          </p:txBody>
        </p:sp>
        <p:sp>
          <p:nvSpPr>
            <p:cNvPr id="191" name="Google Shape;191;p26"/>
            <p:cNvSpPr txBox="1"/>
            <p:nvPr/>
          </p:nvSpPr>
          <p:spPr>
            <a:xfrm>
              <a:off x="39785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-7 d</a:t>
              </a:r>
              <a:endParaRPr sz="900">
                <a:solidFill>
                  <a:srgbClr val="2F2F2F"/>
                </a:solidFill>
                <a:latin typeface="Roboto"/>
                <a:ea typeface="Roboto"/>
                <a:cs typeface="Roboto"/>
                <a:sym typeface="Roboto"/>
              </a:endParaRPr>
            </a:p>
          </p:txBody>
        </p:sp>
      </p:grpSp>
      <p:grpSp>
        <p:nvGrpSpPr>
          <p:cNvPr id="192" name="Google Shape;192;p26"/>
          <p:cNvGrpSpPr/>
          <p:nvPr/>
        </p:nvGrpSpPr>
        <p:grpSpPr>
          <a:xfrm>
            <a:off x="4968000" y="1671059"/>
            <a:ext cx="4094300" cy="765328"/>
            <a:chOff x="3978500" y="1174603"/>
            <a:chExt cx="4094300" cy="765328"/>
          </a:xfrm>
        </p:grpSpPr>
        <p:grpSp>
          <p:nvGrpSpPr>
            <p:cNvPr id="193" name="Google Shape;193;p26"/>
            <p:cNvGrpSpPr/>
            <p:nvPr/>
          </p:nvGrpSpPr>
          <p:grpSpPr>
            <a:xfrm>
              <a:off x="4734025" y="1369548"/>
              <a:ext cx="529800" cy="570384"/>
              <a:chOff x="4318975" y="1252619"/>
              <a:chExt cx="529800" cy="422100"/>
            </a:xfrm>
          </p:grpSpPr>
          <p:sp>
            <p:nvSpPr>
              <p:cNvPr id="194" name="Google Shape;194;p26"/>
              <p:cNvSpPr/>
              <p:nvPr/>
            </p:nvSpPr>
            <p:spPr>
              <a:xfrm>
                <a:off x="4517125" y="1252619"/>
                <a:ext cx="133500" cy="4221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5" name="Google Shape;195;p26"/>
              <p:cNvCxnSpPr/>
              <p:nvPr/>
            </p:nvCxnSpPr>
            <p:spPr>
              <a:xfrm rot="10800000">
                <a:off x="4318975" y="1252620"/>
                <a:ext cx="529800" cy="0"/>
              </a:xfrm>
              <a:prstGeom prst="straightConnector1">
                <a:avLst/>
              </a:prstGeom>
              <a:noFill/>
              <a:ln cap="flat" cmpd="sng" w="9525">
                <a:solidFill>
                  <a:srgbClr val="2F2F2F"/>
                </a:solidFill>
                <a:prstDash val="solid"/>
                <a:round/>
                <a:headEnd len="sm" w="sm" type="none"/>
                <a:tailEnd len="sm" w="sm" type="none"/>
              </a:ln>
            </p:spPr>
          </p:cxnSp>
        </p:grpSp>
        <p:sp>
          <p:nvSpPr>
            <p:cNvPr id="196" name="Google Shape;196;p26"/>
            <p:cNvSpPr txBox="1"/>
            <p:nvPr/>
          </p:nvSpPr>
          <p:spPr>
            <a:xfrm>
              <a:off x="5344600" y="11746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Admitted to NSGY</a:t>
              </a:r>
              <a:endParaRPr b="1" sz="1100">
                <a:solidFill>
                  <a:srgbClr val="2F2F2F"/>
                </a:solidFill>
                <a:latin typeface="Roboto"/>
                <a:ea typeface="Roboto"/>
                <a:cs typeface="Roboto"/>
                <a:sym typeface="Roboto"/>
              </a:endParaRPr>
            </a:p>
          </p:txBody>
        </p:sp>
        <p:sp>
          <p:nvSpPr>
            <p:cNvPr id="197" name="Google Shape;197;p26"/>
            <p:cNvSpPr txBox="1"/>
            <p:nvPr/>
          </p:nvSpPr>
          <p:spPr>
            <a:xfrm>
              <a:off x="5344600" y="1222248"/>
              <a:ext cx="2728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850">
                <a:solidFill>
                  <a:srgbClr val="858585"/>
                </a:solidFill>
                <a:latin typeface="Roboto"/>
                <a:ea typeface="Roboto"/>
                <a:cs typeface="Roboto"/>
                <a:sym typeface="Roboto"/>
              </a:endParaRPr>
            </a:p>
          </p:txBody>
        </p:sp>
        <p:sp>
          <p:nvSpPr>
            <p:cNvPr id="198" name="Google Shape;198;p26"/>
            <p:cNvSpPr txBox="1"/>
            <p:nvPr/>
          </p:nvSpPr>
          <p:spPr>
            <a:xfrm>
              <a:off x="3978500" y="12022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Admit</a:t>
              </a:r>
              <a:endParaRPr sz="900">
                <a:solidFill>
                  <a:srgbClr val="2F2F2F"/>
                </a:solidFill>
                <a:latin typeface="Roboto"/>
                <a:ea typeface="Roboto"/>
                <a:cs typeface="Roboto"/>
                <a:sym typeface="Roboto"/>
              </a:endParaRPr>
            </a:p>
          </p:txBody>
        </p:sp>
      </p:grpSp>
      <p:grpSp>
        <p:nvGrpSpPr>
          <p:cNvPr id="199" name="Google Shape;199;p26"/>
          <p:cNvGrpSpPr/>
          <p:nvPr/>
        </p:nvGrpSpPr>
        <p:grpSpPr>
          <a:xfrm>
            <a:off x="4968000" y="2137452"/>
            <a:ext cx="4094300" cy="945369"/>
            <a:chOff x="3978500" y="1144541"/>
            <a:chExt cx="4094300" cy="945369"/>
          </a:xfrm>
        </p:grpSpPr>
        <p:grpSp>
          <p:nvGrpSpPr>
            <p:cNvPr id="200" name="Google Shape;200;p26"/>
            <p:cNvGrpSpPr/>
            <p:nvPr/>
          </p:nvGrpSpPr>
          <p:grpSpPr>
            <a:xfrm>
              <a:off x="4734025" y="1144541"/>
              <a:ext cx="529800" cy="945369"/>
              <a:chOff x="4318975" y="1086107"/>
              <a:chExt cx="529800" cy="699600"/>
            </a:xfrm>
          </p:grpSpPr>
          <p:sp>
            <p:nvSpPr>
              <p:cNvPr id="201" name="Google Shape;201;p26"/>
              <p:cNvSpPr/>
              <p:nvPr/>
            </p:nvSpPr>
            <p:spPr>
              <a:xfrm>
                <a:off x="4517125" y="1086107"/>
                <a:ext cx="133500" cy="699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 name="Google Shape;202;p26"/>
              <p:cNvCxnSpPr/>
              <p:nvPr/>
            </p:nvCxnSpPr>
            <p:spPr>
              <a:xfrm rot="10800000">
                <a:off x="4318975" y="1421791"/>
                <a:ext cx="529800" cy="0"/>
              </a:xfrm>
              <a:prstGeom prst="straightConnector1">
                <a:avLst/>
              </a:prstGeom>
              <a:noFill/>
              <a:ln cap="flat" cmpd="sng" w="9525">
                <a:solidFill>
                  <a:srgbClr val="2F2F2F"/>
                </a:solidFill>
                <a:prstDash val="solid"/>
                <a:round/>
                <a:headEnd len="sm" w="sm" type="none"/>
                <a:tailEnd len="sm" w="sm" type="none"/>
              </a:ln>
            </p:spPr>
          </p:cxnSp>
        </p:grpSp>
        <p:sp>
          <p:nvSpPr>
            <p:cNvPr id="203" name="Google Shape;203;p26"/>
            <p:cNvSpPr txBox="1"/>
            <p:nvPr/>
          </p:nvSpPr>
          <p:spPr>
            <a:xfrm>
              <a:off x="5344600" y="14032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Only A&amp;Ox2</a:t>
              </a:r>
              <a:endParaRPr b="1" sz="1100">
                <a:solidFill>
                  <a:srgbClr val="2F2F2F"/>
                </a:solidFill>
                <a:latin typeface="Roboto"/>
                <a:ea typeface="Roboto"/>
                <a:cs typeface="Roboto"/>
                <a:sym typeface="Roboto"/>
              </a:endParaRPr>
            </a:p>
            <a:p>
              <a:pPr indent="0" lvl="0" marL="0" rtl="0" algn="l">
                <a:lnSpc>
                  <a:spcPct val="115000"/>
                </a:lnSpc>
                <a:spcBef>
                  <a:spcPts val="0"/>
                </a:spcBef>
                <a:spcAft>
                  <a:spcPts val="0"/>
                </a:spcAft>
                <a:buNone/>
              </a:pPr>
              <a:r>
                <a:t/>
              </a:r>
              <a:endParaRPr b="1" sz="1100">
                <a:solidFill>
                  <a:srgbClr val="858585"/>
                </a:solidFill>
                <a:latin typeface="Roboto"/>
                <a:ea typeface="Roboto"/>
                <a:cs typeface="Roboto"/>
                <a:sym typeface="Roboto"/>
              </a:endParaRPr>
            </a:p>
          </p:txBody>
        </p:sp>
        <p:sp>
          <p:nvSpPr>
            <p:cNvPr id="204" name="Google Shape;204;p26"/>
            <p:cNvSpPr txBox="1"/>
            <p:nvPr/>
          </p:nvSpPr>
          <p:spPr>
            <a:xfrm>
              <a:off x="3978500" y="14308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Day 2</a:t>
              </a:r>
              <a:endParaRPr sz="900">
                <a:solidFill>
                  <a:srgbClr val="858585"/>
                </a:solidFill>
                <a:latin typeface="Roboto"/>
                <a:ea typeface="Roboto"/>
                <a:cs typeface="Roboto"/>
                <a:sym typeface="Roboto"/>
              </a:endParaRPr>
            </a:p>
          </p:txBody>
        </p:sp>
      </p:grpSp>
      <p:grpSp>
        <p:nvGrpSpPr>
          <p:cNvPr id="205" name="Google Shape;205;p26"/>
          <p:cNvGrpSpPr/>
          <p:nvPr/>
        </p:nvGrpSpPr>
        <p:grpSpPr>
          <a:xfrm>
            <a:off x="5921675" y="3014900"/>
            <a:ext cx="3140625" cy="994016"/>
            <a:chOff x="4932175" y="1144535"/>
            <a:chExt cx="3140625" cy="994016"/>
          </a:xfrm>
        </p:grpSpPr>
        <p:sp>
          <p:nvSpPr>
            <p:cNvPr id="206" name="Google Shape;206;p26"/>
            <p:cNvSpPr/>
            <p:nvPr/>
          </p:nvSpPr>
          <p:spPr>
            <a:xfrm>
              <a:off x="4932175" y="1144535"/>
              <a:ext cx="133500" cy="994016"/>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txBox="1"/>
            <p:nvPr/>
          </p:nvSpPr>
          <p:spPr>
            <a:xfrm>
              <a:off x="5344600" y="1146048"/>
              <a:ext cx="2728200" cy="410700"/>
            </a:xfrm>
            <a:prstGeom prst="rect">
              <a:avLst/>
            </a:prstGeom>
            <a:noFill/>
            <a:ln>
              <a:noFill/>
            </a:ln>
          </p:spPr>
          <p:txBody>
            <a:bodyPr anchorCtr="0" anchor="t" bIns="91425" lIns="91425" spcFirstLastPara="1" rIns="91425" wrap="square" tIns="91425">
              <a:noAutofit/>
            </a:bodyPr>
            <a:lstStyle/>
            <a:p>
              <a:pPr indent="-282575" lvl="0" marL="0" rtl="0" algn="l">
                <a:lnSpc>
                  <a:spcPct val="100000"/>
                </a:lnSpc>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MRI: 2.9 x 1.6 cm rim enhancing pontine lesion with edema</a:t>
              </a:r>
              <a:endParaRPr sz="850">
                <a:solidFill>
                  <a:srgbClr val="858585"/>
                </a:solidFill>
                <a:latin typeface="Roboto"/>
                <a:ea typeface="Roboto"/>
                <a:cs typeface="Roboto"/>
                <a:sym typeface="Roboto"/>
              </a:endParaRPr>
            </a:p>
            <a:p>
              <a:pPr indent="-282575" lvl="0" marL="0" rtl="0" algn="l">
                <a:spcBef>
                  <a:spcPts val="0"/>
                </a:spcBef>
                <a:spcAft>
                  <a:spcPts val="0"/>
                </a:spcAft>
                <a:buClr>
                  <a:srgbClr val="858585"/>
                </a:buClr>
                <a:buSzPts val="850"/>
                <a:buFont typeface="Roboto"/>
                <a:buChar char="●"/>
              </a:pPr>
              <a:r>
                <a:rPr lang="en" sz="850">
                  <a:solidFill>
                    <a:srgbClr val="858585"/>
                  </a:solidFill>
                  <a:latin typeface="Roboto"/>
                  <a:ea typeface="Roboto"/>
                  <a:cs typeface="Roboto"/>
                  <a:sym typeface="Roboto"/>
                </a:rPr>
                <a:t>Started VAN / FEP/ MTZ</a:t>
              </a:r>
              <a:endParaRPr sz="850">
                <a:solidFill>
                  <a:srgbClr val="858585"/>
                </a:solidFill>
                <a:latin typeface="Roboto"/>
                <a:ea typeface="Roboto"/>
                <a:cs typeface="Roboto"/>
                <a:sym typeface="Roboto"/>
              </a:endParaRPr>
            </a:p>
          </p:txBody>
        </p:sp>
      </p:grpSp>
      <p:grpSp>
        <p:nvGrpSpPr>
          <p:cNvPr id="208" name="Google Shape;208;p26"/>
          <p:cNvGrpSpPr/>
          <p:nvPr/>
        </p:nvGrpSpPr>
        <p:grpSpPr>
          <a:xfrm>
            <a:off x="4968000" y="3998624"/>
            <a:ext cx="4094300" cy="993903"/>
            <a:chOff x="3978500" y="946003"/>
            <a:chExt cx="4094300" cy="993903"/>
          </a:xfrm>
        </p:grpSpPr>
        <p:grpSp>
          <p:nvGrpSpPr>
            <p:cNvPr id="209" name="Google Shape;209;p26"/>
            <p:cNvGrpSpPr/>
            <p:nvPr/>
          </p:nvGrpSpPr>
          <p:grpSpPr>
            <a:xfrm>
              <a:off x="4734025" y="1140951"/>
              <a:ext cx="529800" cy="798956"/>
              <a:chOff x="4318975" y="1083450"/>
              <a:chExt cx="529800" cy="591250"/>
            </a:xfrm>
          </p:grpSpPr>
          <p:sp>
            <p:nvSpPr>
              <p:cNvPr id="210" name="Google Shape;210;p26"/>
              <p:cNvSpPr/>
              <p:nvPr/>
            </p:nvSpPr>
            <p:spPr>
              <a:xfrm>
                <a:off x="4517125" y="1086100"/>
                <a:ext cx="133500" cy="588600"/>
              </a:xfrm>
              <a:prstGeom prst="rect">
                <a:avLst/>
              </a:prstGeom>
              <a:solidFill>
                <a:srgbClr val="3566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 name="Google Shape;211;p26"/>
              <p:cNvCxnSpPr/>
              <p:nvPr/>
            </p:nvCxnSpPr>
            <p:spPr>
              <a:xfrm rot="10800000">
                <a:off x="4318975" y="1083450"/>
                <a:ext cx="529800" cy="0"/>
              </a:xfrm>
              <a:prstGeom prst="straightConnector1">
                <a:avLst/>
              </a:prstGeom>
              <a:noFill/>
              <a:ln cap="flat" cmpd="sng" w="9525">
                <a:solidFill>
                  <a:srgbClr val="356635"/>
                </a:solidFill>
                <a:prstDash val="solid"/>
                <a:round/>
                <a:headEnd len="sm" w="sm" type="none"/>
                <a:tailEnd len="sm" w="sm" type="none"/>
              </a:ln>
            </p:spPr>
          </p:cxnSp>
        </p:grpSp>
        <p:sp>
          <p:nvSpPr>
            <p:cNvPr id="212" name="Google Shape;212;p26"/>
            <p:cNvSpPr txBox="1"/>
            <p:nvPr/>
          </p:nvSpPr>
          <p:spPr>
            <a:xfrm>
              <a:off x="53446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356635"/>
                  </a:solidFill>
                  <a:latin typeface="Roboto"/>
                  <a:ea typeface="Roboto"/>
                  <a:cs typeface="Roboto"/>
                  <a:sym typeface="Roboto"/>
                </a:rPr>
                <a:t>ID consulted</a:t>
              </a:r>
              <a:endParaRPr b="1" sz="1100">
                <a:solidFill>
                  <a:srgbClr val="356635"/>
                </a:solidFill>
                <a:latin typeface="Roboto"/>
                <a:ea typeface="Roboto"/>
                <a:cs typeface="Roboto"/>
                <a:sym typeface="Roboto"/>
              </a:endParaRPr>
            </a:p>
          </p:txBody>
        </p:sp>
        <p:sp>
          <p:nvSpPr>
            <p:cNvPr id="213" name="Google Shape;213;p26"/>
            <p:cNvSpPr txBox="1"/>
            <p:nvPr/>
          </p:nvSpPr>
          <p:spPr>
            <a:xfrm>
              <a:off x="5344600" y="1222248"/>
              <a:ext cx="2728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rgbClr val="858585"/>
                </a:solidFill>
                <a:latin typeface="Roboto"/>
                <a:ea typeface="Roboto"/>
                <a:cs typeface="Roboto"/>
                <a:sym typeface="Roboto"/>
              </a:endParaRPr>
            </a:p>
          </p:txBody>
        </p:sp>
        <p:sp>
          <p:nvSpPr>
            <p:cNvPr id="214" name="Google Shape;214;p26"/>
            <p:cNvSpPr txBox="1"/>
            <p:nvPr/>
          </p:nvSpPr>
          <p:spPr>
            <a:xfrm>
              <a:off x="39785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356635"/>
                  </a:solidFill>
                  <a:latin typeface="Roboto"/>
                  <a:ea typeface="Roboto"/>
                  <a:cs typeface="Roboto"/>
                  <a:sym typeface="Roboto"/>
                </a:rPr>
                <a:t>Day 5</a:t>
              </a:r>
              <a:endParaRPr sz="900">
                <a:solidFill>
                  <a:srgbClr val="356635"/>
                </a:solidFill>
                <a:latin typeface="Roboto"/>
                <a:ea typeface="Roboto"/>
                <a:cs typeface="Roboto"/>
                <a:sym typeface="Roboto"/>
              </a:endParaRPr>
            </a:p>
          </p:txBody>
        </p:sp>
      </p:grpSp>
      <p:grpSp>
        <p:nvGrpSpPr>
          <p:cNvPr id="215" name="Google Shape;215;p26"/>
          <p:cNvGrpSpPr/>
          <p:nvPr/>
        </p:nvGrpSpPr>
        <p:grpSpPr>
          <a:xfrm>
            <a:off x="4968000" y="2813990"/>
            <a:ext cx="4094300" cy="374490"/>
            <a:chOff x="3978500" y="1363880"/>
            <a:chExt cx="4094300" cy="374490"/>
          </a:xfrm>
        </p:grpSpPr>
        <p:cxnSp>
          <p:nvCxnSpPr>
            <p:cNvPr id="216" name="Google Shape;216;p26"/>
            <p:cNvCxnSpPr/>
            <p:nvPr/>
          </p:nvCxnSpPr>
          <p:spPr>
            <a:xfrm rot="10800000">
              <a:off x="4734025" y="1558827"/>
              <a:ext cx="529800" cy="0"/>
            </a:xfrm>
            <a:prstGeom prst="straightConnector1">
              <a:avLst/>
            </a:prstGeom>
            <a:noFill/>
            <a:ln cap="flat" cmpd="sng" w="9525">
              <a:solidFill>
                <a:srgbClr val="2F2F2F"/>
              </a:solidFill>
              <a:prstDash val="solid"/>
              <a:round/>
              <a:headEnd len="sm" w="sm" type="none"/>
              <a:tailEnd len="sm" w="sm" type="none"/>
            </a:ln>
          </p:spPr>
        </p:cxnSp>
        <p:sp>
          <p:nvSpPr>
            <p:cNvPr id="217" name="Google Shape;217;p26"/>
            <p:cNvSpPr txBox="1"/>
            <p:nvPr/>
          </p:nvSpPr>
          <p:spPr>
            <a:xfrm>
              <a:off x="5344600" y="1363880"/>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DF382C"/>
                  </a:solidFill>
                  <a:latin typeface="Roboto"/>
                  <a:ea typeface="Roboto"/>
                  <a:cs typeface="Roboto"/>
                  <a:sym typeface="Roboto"/>
                </a:rPr>
                <a:t>Worsened mental status</a:t>
              </a:r>
              <a:endParaRPr b="1" sz="1100">
                <a:solidFill>
                  <a:srgbClr val="DF382C"/>
                </a:solidFill>
                <a:latin typeface="Roboto"/>
                <a:ea typeface="Roboto"/>
                <a:cs typeface="Roboto"/>
                <a:sym typeface="Roboto"/>
              </a:endParaRPr>
            </a:p>
            <a:p>
              <a:pPr indent="0" lvl="0" marL="0" rtl="0" algn="l">
                <a:lnSpc>
                  <a:spcPct val="115000"/>
                </a:lnSpc>
                <a:spcBef>
                  <a:spcPts val="0"/>
                </a:spcBef>
                <a:spcAft>
                  <a:spcPts val="0"/>
                </a:spcAft>
                <a:buNone/>
              </a:pPr>
              <a:r>
                <a:t/>
              </a:r>
              <a:endParaRPr b="1" sz="1100">
                <a:solidFill>
                  <a:srgbClr val="DF382C"/>
                </a:solidFill>
                <a:latin typeface="Roboto"/>
                <a:ea typeface="Roboto"/>
                <a:cs typeface="Roboto"/>
                <a:sym typeface="Roboto"/>
              </a:endParaRPr>
            </a:p>
          </p:txBody>
        </p:sp>
        <p:sp>
          <p:nvSpPr>
            <p:cNvPr id="218" name="Google Shape;218;p26"/>
            <p:cNvSpPr txBox="1"/>
            <p:nvPr/>
          </p:nvSpPr>
          <p:spPr>
            <a:xfrm>
              <a:off x="3978500" y="1391570"/>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Day 3</a:t>
              </a:r>
              <a:endParaRPr sz="900">
                <a:solidFill>
                  <a:srgbClr val="858585"/>
                </a:solidFill>
                <a:latin typeface="Roboto"/>
                <a:ea typeface="Roboto"/>
                <a:cs typeface="Roboto"/>
                <a:sym typeface="Roboto"/>
              </a:endParaRPr>
            </a:p>
          </p:txBody>
        </p:sp>
      </p:grpSp>
      <p:sp>
        <p:nvSpPr>
          <p:cNvPr id="219" name="Google Shape;219;p26"/>
          <p:cNvSpPr txBox="1"/>
          <p:nvPr/>
        </p:nvSpPr>
        <p:spPr>
          <a:xfrm>
            <a:off x="6334100" y="2596097"/>
            <a:ext cx="2728200" cy="29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850">
                <a:solidFill>
                  <a:srgbClr val="858585"/>
                </a:solidFill>
                <a:latin typeface="Roboto"/>
                <a:ea typeface="Roboto"/>
                <a:cs typeface="Roboto"/>
                <a:sym typeface="Roboto"/>
              </a:rPr>
              <a:t>WBC 9 → 17</a:t>
            </a:r>
            <a:endParaRPr sz="850">
              <a:solidFill>
                <a:srgbClr val="858585"/>
              </a:solidFill>
              <a:latin typeface="Roboto"/>
              <a:ea typeface="Roboto"/>
              <a:cs typeface="Roboto"/>
              <a:sym typeface="Roboto"/>
            </a:endParaRPr>
          </a:p>
        </p:txBody>
      </p:sp>
      <p:grpSp>
        <p:nvGrpSpPr>
          <p:cNvPr id="220" name="Google Shape;220;p26"/>
          <p:cNvGrpSpPr/>
          <p:nvPr/>
        </p:nvGrpSpPr>
        <p:grpSpPr>
          <a:xfrm>
            <a:off x="4968000" y="3233275"/>
            <a:ext cx="4094300" cy="945369"/>
            <a:chOff x="3978500" y="1144553"/>
            <a:chExt cx="4094300" cy="945369"/>
          </a:xfrm>
        </p:grpSpPr>
        <p:grpSp>
          <p:nvGrpSpPr>
            <p:cNvPr id="221" name="Google Shape;221;p26"/>
            <p:cNvGrpSpPr/>
            <p:nvPr/>
          </p:nvGrpSpPr>
          <p:grpSpPr>
            <a:xfrm>
              <a:off x="4734025" y="1144553"/>
              <a:ext cx="529800" cy="945369"/>
              <a:chOff x="4318975" y="1086116"/>
              <a:chExt cx="529800" cy="699600"/>
            </a:xfrm>
          </p:grpSpPr>
          <p:sp>
            <p:nvSpPr>
              <p:cNvPr id="222" name="Google Shape;222;p26"/>
              <p:cNvSpPr/>
              <p:nvPr/>
            </p:nvSpPr>
            <p:spPr>
              <a:xfrm>
                <a:off x="4517125" y="1086116"/>
                <a:ext cx="133500" cy="699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3" name="Google Shape;223;p26"/>
              <p:cNvCxnSpPr/>
              <p:nvPr/>
            </p:nvCxnSpPr>
            <p:spPr>
              <a:xfrm rot="10800000">
                <a:off x="4318975" y="1421791"/>
                <a:ext cx="529800" cy="0"/>
              </a:xfrm>
              <a:prstGeom prst="straightConnector1">
                <a:avLst/>
              </a:prstGeom>
              <a:noFill/>
              <a:ln cap="flat" cmpd="sng" w="9525">
                <a:solidFill>
                  <a:srgbClr val="2F2F2F"/>
                </a:solidFill>
                <a:prstDash val="solid"/>
                <a:round/>
                <a:headEnd len="sm" w="sm" type="none"/>
                <a:tailEnd len="sm" w="sm" type="none"/>
              </a:ln>
            </p:spPr>
          </p:cxnSp>
        </p:grpSp>
        <p:sp>
          <p:nvSpPr>
            <p:cNvPr id="224" name="Google Shape;224;p26"/>
            <p:cNvSpPr txBox="1"/>
            <p:nvPr/>
          </p:nvSpPr>
          <p:spPr>
            <a:xfrm>
              <a:off x="5344600" y="14032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DF382C"/>
                  </a:solidFill>
                  <a:latin typeface="Roboto"/>
                  <a:ea typeface="Roboto"/>
                  <a:cs typeface="Roboto"/>
                  <a:sym typeface="Roboto"/>
                </a:rPr>
                <a:t>OR for aspiration </a:t>
              </a:r>
              <a:r>
                <a:rPr b="1" lang="en" sz="1100">
                  <a:solidFill>
                    <a:srgbClr val="2F2F2F"/>
                  </a:solidFill>
                  <a:latin typeface="Roboto"/>
                  <a:ea typeface="Roboto"/>
                  <a:cs typeface="Roboto"/>
                  <a:sym typeface="Roboto"/>
                </a:rPr>
                <a:t>→ NCCU</a:t>
              </a:r>
              <a:endParaRPr b="1" sz="1100">
                <a:solidFill>
                  <a:srgbClr val="858585"/>
                </a:solidFill>
                <a:latin typeface="Roboto"/>
                <a:ea typeface="Roboto"/>
                <a:cs typeface="Roboto"/>
                <a:sym typeface="Roboto"/>
              </a:endParaRPr>
            </a:p>
          </p:txBody>
        </p:sp>
        <p:sp>
          <p:nvSpPr>
            <p:cNvPr id="225" name="Google Shape;225;p26"/>
            <p:cNvSpPr txBox="1"/>
            <p:nvPr/>
          </p:nvSpPr>
          <p:spPr>
            <a:xfrm>
              <a:off x="3978500" y="14308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Day 4</a:t>
              </a:r>
              <a:endParaRPr sz="900">
                <a:solidFill>
                  <a:srgbClr val="858585"/>
                </a:solidFill>
                <a:latin typeface="Roboto"/>
                <a:ea typeface="Roboto"/>
                <a:cs typeface="Roboto"/>
                <a:sym typeface="Roboto"/>
              </a:endParaRPr>
            </a:p>
          </p:txBody>
        </p:sp>
      </p:grpSp>
      <p:sp>
        <p:nvSpPr>
          <p:cNvPr id="226" name="Google Shape;226;p26"/>
          <p:cNvSpPr txBox="1"/>
          <p:nvPr/>
        </p:nvSpPr>
        <p:spPr>
          <a:xfrm>
            <a:off x="6334100" y="3691901"/>
            <a:ext cx="2728200" cy="29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850">
                <a:solidFill>
                  <a:srgbClr val="858585"/>
                </a:solidFill>
                <a:latin typeface="Roboto"/>
                <a:ea typeface="Roboto"/>
                <a:cs typeface="Roboto"/>
                <a:sym typeface="Roboto"/>
              </a:rPr>
              <a:t>Intubated after OR in NCCU</a:t>
            </a:r>
            <a:endParaRPr sz="850">
              <a:solidFill>
                <a:srgbClr val="858585"/>
              </a:solidFill>
              <a:latin typeface="Roboto"/>
              <a:ea typeface="Roboto"/>
              <a:cs typeface="Roboto"/>
              <a:sym typeface="Roboto"/>
            </a:endParaRPr>
          </a:p>
        </p:txBody>
      </p:sp>
      <p:pic>
        <p:nvPicPr>
          <p:cNvPr id="227" name="Google Shape;227;p26"/>
          <p:cNvPicPr preferRelativeResize="0"/>
          <p:nvPr/>
        </p:nvPicPr>
        <p:blipFill>
          <a:blip r:embed="rId3">
            <a:alphaModFix/>
          </a:blip>
          <a:stretch>
            <a:fillRect/>
          </a:stretch>
        </p:blipFill>
        <p:spPr>
          <a:xfrm>
            <a:off x="2417050" y="2814000"/>
            <a:ext cx="2154950" cy="2208075"/>
          </a:xfrm>
          <a:prstGeom prst="rect">
            <a:avLst/>
          </a:prstGeom>
          <a:noFill/>
          <a:ln>
            <a:noFill/>
          </a:ln>
        </p:spPr>
      </p:pic>
      <p:sp>
        <p:nvSpPr>
          <p:cNvPr id="228" name="Google Shape;228;p26"/>
          <p:cNvSpPr txBox="1"/>
          <p:nvPr>
            <p:ph idx="2" type="body"/>
          </p:nvPr>
        </p:nvSpPr>
        <p:spPr>
          <a:xfrm>
            <a:off x="526950" y="3131438"/>
            <a:ext cx="1858500" cy="1573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200"/>
              <a:t>Liver hypoattenuation </a:t>
            </a:r>
            <a:r>
              <a:rPr lang="en" sz="900"/>
              <a:t>(incompletely characterized)</a:t>
            </a:r>
            <a:endParaRPr sz="900">
              <a:solidFill>
                <a:srgbClr val="DF382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Hospital course</a:t>
            </a:r>
            <a:endParaRPr/>
          </a:p>
        </p:txBody>
      </p:sp>
      <p:sp>
        <p:nvSpPr>
          <p:cNvPr id="234" name="Google Shape;234;p27"/>
          <p:cNvSpPr txBox="1"/>
          <p:nvPr>
            <p:ph idx="1" type="body"/>
          </p:nvPr>
        </p:nvSpPr>
        <p:spPr>
          <a:xfrm>
            <a:off x="729325" y="1393075"/>
            <a:ext cx="71196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Blood cultures positive for </a:t>
            </a:r>
            <a:r>
              <a:rPr b="1" i="1" lang="en">
                <a:solidFill>
                  <a:srgbClr val="B03D50"/>
                </a:solidFill>
              </a:rPr>
              <a:t>Listeria monocytogenes</a:t>
            </a:r>
            <a:r>
              <a:rPr lang="en"/>
              <a:t> </a:t>
            </a:r>
            <a:r>
              <a:rPr lang="en"/>
              <a:t>(prior to ID consult)</a:t>
            </a:r>
            <a:endParaRPr/>
          </a:p>
          <a:p>
            <a:pPr indent="-298450" lvl="1" marL="914400" rtl="0" algn="l">
              <a:spcBef>
                <a:spcPts val="0"/>
              </a:spcBef>
              <a:spcAft>
                <a:spcPts val="0"/>
              </a:spcAft>
              <a:buSzPts val="1100"/>
              <a:buChar char="○"/>
            </a:pPr>
            <a:r>
              <a:rPr lang="en"/>
              <a:t>Advised</a:t>
            </a:r>
            <a:r>
              <a:rPr lang="en"/>
              <a:t> NCCU to start ampicillin</a:t>
            </a:r>
            <a:endParaRPr/>
          </a:p>
          <a:p>
            <a:pPr indent="-298450" lvl="1" marL="914400" rtl="0" algn="l">
              <a:spcBef>
                <a:spcPts val="0"/>
              </a:spcBef>
              <a:spcAft>
                <a:spcPts val="0"/>
              </a:spcAft>
              <a:buSzPts val="1100"/>
              <a:buChar char="○"/>
            </a:pPr>
            <a:r>
              <a:rPr lang="en"/>
              <a:t>OR cultures </a:t>
            </a:r>
            <a:r>
              <a:rPr lang="en"/>
              <a:t>unsurprisingly</a:t>
            </a:r>
            <a:r>
              <a:rPr lang="en"/>
              <a:t> grew Listeria as well</a:t>
            </a:r>
            <a:endParaRPr/>
          </a:p>
          <a:p>
            <a:pPr indent="-311150" lvl="0" marL="457200" rtl="0" algn="l">
              <a:spcBef>
                <a:spcPts val="0"/>
              </a:spcBef>
              <a:spcAft>
                <a:spcPts val="0"/>
              </a:spcAft>
              <a:buSzPts val="1300"/>
              <a:buChar char="●"/>
            </a:pPr>
            <a:r>
              <a:rPr lang="en"/>
              <a:t>Still intubated when we signed off but…</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en"/>
              <a:t>Discharged on </a:t>
            </a:r>
            <a:r>
              <a:rPr b="1" lang="en">
                <a:solidFill>
                  <a:srgbClr val="2F5AA2"/>
                </a:solidFill>
              </a:rPr>
              <a:t>Ampicillin x 6 weeks</a:t>
            </a:r>
            <a:endParaRPr b="1">
              <a:solidFill>
                <a:srgbClr val="2F5AA2"/>
              </a:solidFill>
            </a:endParaRPr>
          </a:p>
        </p:txBody>
      </p:sp>
      <p:pic>
        <p:nvPicPr>
          <p:cNvPr id="235" name="Google Shape;235;p27"/>
          <p:cNvPicPr preferRelativeResize="0"/>
          <p:nvPr/>
        </p:nvPicPr>
        <p:blipFill>
          <a:blip r:embed="rId3">
            <a:alphaModFix/>
          </a:blip>
          <a:stretch>
            <a:fillRect/>
          </a:stretch>
        </p:blipFill>
        <p:spPr>
          <a:xfrm>
            <a:off x="2032075" y="2343750"/>
            <a:ext cx="4238625" cy="704850"/>
          </a:xfrm>
          <a:prstGeom prst="rect">
            <a:avLst/>
          </a:prstGeom>
          <a:noFill/>
          <a:ln>
            <a:noFill/>
          </a:ln>
        </p:spPr>
      </p:pic>
      <p:sp>
        <p:nvSpPr>
          <p:cNvPr id="236" name="Google Shape;236;p27"/>
          <p:cNvSpPr/>
          <p:nvPr/>
        </p:nvSpPr>
        <p:spPr>
          <a:xfrm>
            <a:off x="3539100" y="2536275"/>
            <a:ext cx="2634600" cy="3423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7" name="Google Shape;237;p27"/>
          <p:cNvSpPr/>
          <p:nvPr/>
        </p:nvSpPr>
        <p:spPr>
          <a:xfrm>
            <a:off x="2084150" y="2706300"/>
            <a:ext cx="1455000" cy="1722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243" name="Google Shape;243;p28"/>
          <p:cNvSpPr txBox="1"/>
          <p:nvPr/>
        </p:nvSpPr>
        <p:spPr>
          <a:xfrm>
            <a:off x="5681275" y="3837950"/>
            <a:ext cx="2279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Links to articles discussed here</a:t>
            </a:r>
            <a:endParaRPr b="1" sz="1200">
              <a:solidFill>
                <a:schemeClr val="lt1"/>
              </a:solidFill>
              <a:latin typeface="Open Sans"/>
              <a:ea typeface="Open Sans"/>
              <a:cs typeface="Open Sans"/>
              <a:sym typeface="Open Sans"/>
            </a:endParaRPr>
          </a:p>
        </p:txBody>
      </p:sp>
      <p:sp>
        <p:nvSpPr>
          <p:cNvPr id="244" name="Google Shape;244;p28"/>
          <p:cNvSpPr/>
          <p:nvPr/>
        </p:nvSpPr>
        <p:spPr>
          <a:xfrm>
            <a:off x="5694025" y="1344850"/>
            <a:ext cx="2279700" cy="22887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245" name="Google Shape;245;p28"/>
          <p:cNvPicPr preferRelativeResize="0"/>
          <p:nvPr/>
        </p:nvPicPr>
        <p:blipFill rotWithShape="1">
          <a:blip r:embed="rId3">
            <a:alphaModFix/>
          </a:blip>
          <a:srcRect b="11266" l="10480" r="10779" t="10388"/>
          <a:stretch/>
        </p:blipFill>
        <p:spPr>
          <a:xfrm>
            <a:off x="5681275" y="1344850"/>
            <a:ext cx="2300177" cy="228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Listeriosis</a:t>
            </a:r>
            <a:endParaRPr/>
          </a:p>
        </p:txBody>
      </p:sp>
      <p:sp>
        <p:nvSpPr>
          <p:cNvPr id="251" name="Google Shape;251;p2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52" name="Google Shape;252;p2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Review </a:t>
            </a:r>
            <a:r>
              <a:rPr b="1" lang="en">
                <a:solidFill>
                  <a:srgbClr val="DF382C"/>
                </a:solidFill>
              </a:rPr>
              <a:t>trends in recent foodborne illnesses</a:t>
            </a:r>
            <a:r>
              <a:rPr lang="en"/>
              <a:t>, with a focus on </a:t>
            </a:r>
            <a:r>
              <a:rPr b="1" lang="en">
                <a:solidFill>
                  <a:srgbClr val="3B71CA"/>
                </a:solidFill>
              </a:rPr>
              <a:t>Listeria </a:t>
            </a:r>
            <a:r>
              <a:rPr b="1" lang="en"/>
              <a:t>&amp; recent outbreaks</a:t>
            </a:r>
            <a:endParaRPr b="1"/>
          </a:p>
          <a:p>
            <a:pPr indent="-311150" lvl="0" marL="457200" rtl="0" algn="l">
              <a:spcBef>
                <a:spcPts val="0"/>
              </a:spcBef>
              <a:spcAft>
                <a:spcPts val="0"/>
              </a:spcAft>
              <a:buSzPts val="1300"/>
              <a:buChar char="●"/>
            </a:pPr>
            <a:r>
              <a:rPr lang="en"/>
              <a:t>Examine why Listeria is unique from other foodborne pathogens</a:t>
            </a:r>
            <a:endParaRPr/>
          </a:p>
          <a:p>
            <a:pPr indent="-311150" lvl="0" marL="457200" rtl="0" algn="l">
              <a:spcBef>
                <a:spcPts val="0"/>
              </a:spcBef>
              <a:spcAft>
                <a:spcPts val="0"/>
              </a:spcAft>
              <a:buSzPts val="1300"/>
              <a:buChar char="●"/>
            </a:pPr>
            <a:r>
              <a:rPr lang="en"/>
              <a:t>Describe clinical manifestations &amp; treatment</a:t>
            </a:r>
            <a:endParaRPr/>
          </a:p>
        </p:txBody>
      </p:sp>
      <p:sp>
        <p:nvSpPr>
          <p:cNvPr id="253" name="Google Shape;253;p29"/>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254" name="Google Shape;254;p29"/>
          <p:cNvPicPr preferRelativeResize="0"/>
          <p:nvPr/>
        </p:nvPicPr>
        <p:blipFill rotWithShape="1">
          <a:blip r:embed="rId3">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Foodborne illnesses</a:t>
            </a:r>
            <a:endParaRPr/>
          </a:p>
        </p:txBody>
      </p:sp>
      <p:sp>
        <p:nvSpPr>
          <p:cNvPr id="260" name="Google Shape;260;p30"/>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Over 200 known diseases capable of infecting humans via food / food products</a:t>
            </a:r>
            <a:endParaRPr/>
          </a:p>
          <a:p>
            <a:pPr indent="-311150" lvl="0" marL="457200" rtl="0" algn="l">
              <a:spcBef>
                <a:spcPts val="0"/>
              </a:spcBef>
              <a:spcAft>
                <a:spcPts val="0"/>
              </a:spcAft>
              <a:buSzPts val="1300"/>
              <a:buChar char="●"/>
            </a:pPr>
            <a:r>
              <a:rPr lang="en"/>
              <a:t>Despite safety improvements, rates have been </a:t>
            </a:r>
            <a:r>
              <a:rPr b="1" lang="en"/>
              <a:t>increasing in the US</a:t>
            </a:r>
            <a:r>
              <a:rPr lang="en"/>
              <a:t> </a:t>
            </a:r>
            <a:r>
              <a:rPr baseline="30000" lang="en"/>
              <a:t>[1.1]</a:t>
            </a:r>
            <a:endParaRPr/>
          </a:p>
          <a:p>
            <a:pPr indent="-298450" lvl="1" marL="914400" rtl="0" algn="l">
              <a:spcBef>
                <a:spcPts val="0"/>
              </a:spcBef>
              <a:spcAft>
                <a:spcPts val="0"/>
              </a:spcAft>
              <a:buSzPts val="1100"/>
              <a:buChar char="○"/>
            </a:pPr>
            <a:r>
              <a:rPr lang="en"/>
              <a:t>More complex food supply chains</a:t>
            </a:r>
            <a:endParaRPr/>
          </a:p>
          <a:p>
            <a:pPr indent="-298450" lvl="1" marL="914400" rtl="0" algn="l">
              <a:spcBef>
                <a:spcPts val="0"/>
              </a:spcBef>
              <a:spcAft>
                <a:spcPts val="0"/>
              </a:spcAft>
              <a:buSzPts val="1100"/>
              <a:buChar char="○"/>
            </a:pPr>
            <a:r>
              <a:rPr lang="en"/>
              <a:t>Increasing demands → intensive farming</a:t>
            </a:r>
            <a:endParaRPr/>
          </a:p>
          <a:p>
            <a:pPr indent="-298450" lvl="1" marL="914400" rtl="0" algn="l">
              <a:spcBef>
                <a:spcPts val="0"/>
              </a:spcBef>
              <a:spcAft>
                <a:spcPts val="0"/>
              </a:spcAft>
              <a:buSzPts val="1100"/>
              <a:buChar char="○"/>
            </a:pPr>
            <a:r>
              <a:rPr lang="en"/>
              <a:t>Climate change</a:t>
            </a:r>
            <a:endParaRPr/>
          </a:p>
          <a:p>
            <a:pPr indent="-298450" lvl="1" marL="914400" rtl="0" algn="l">
              <a:spcBef>
                <a:spcPts val="0"/>
              </a:spcBef>
              <a:spcAft>
                <a:spcPts val="0"/>
              </a:spcAft>
              <a:buSzPts val="1100"/>
              <a:buChar char="○"/>
            </a:pPr>
            <a:r>
              <a:rPr lang="en"/>
              <a:t>Improved testing &amp; reporting</a:t>
            </a:r>
            <a:endParaRPr/>
          </a:p>
        </p:txBody>
      </p:sp>
      <p:sp>
        <p:nvSpPr>
          <p:cNvPr id="261" name="Google Shape;261;p30"/>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Foodborne illnesses</a:t>
            </a:r>
            <a:endParaRPr/>
          </a:p>
        </p:txBody>
      </p:sp>
      <p:sp>
        <p:nvSpPr>
          <p:cNvPr id="267" name="Google Shape;267;p31"/>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Over 200 known diseases capable of infecting humans via food / food products</a:t>
            </a:r>
            <a:endParaRPr/>
          </a:p>
          <a:p>
            <a:pPr indent="-311150" lvl="0" marL="457200" rtl="0" algn="l">
              <a:spcBef>
                <a:spcPts val="0"/>
              </a:spcBef>
              <a:spcAft>
                <a:spcPts val="0"/>
              </a:spcAft>
              <a:buSzPts val="1300"/>
              <a:buChar char="●"/>
            </a:pPr>
            <a:r>
              <a:rPr lang="en"/>
              <a:t>Despite safety improvements, rates have been </a:t>
            </a:r>
            <a:r>
              <a:rPr b="1" lang="en"/>
              <a:t>increasing in the US</a:t>
            </a:r>
            <a:r>
              <a:rPr lang="en"/>
              <a:t> </a:t>
            </a:r>
            <a:r>
              <a:rPr baseline="30000" lang="en"/>
              <a:t>[1.1]</a:t>
            </a:r>
            <a:endParaRPr baseline="30000"/>
          </a:p>
          <a:p>
            <a:pPr indent="-298450" lvl="1" marL="914400" rtl="0" algn="l">
              <a:spcBef>
                <a:spcPts val="0"/>
              </a:spcBef>
              <a:spcAft>
                <a:spcPts val="0"/>
              </a:spcAft>
              <a:buSzPts val="1100"/>
              <a:buChar char="○"/>
            </a:pPr>
            <a:r>
              <a:rPr lang="en"/>
              <a:t>More complex food supply chains</a:t>
            </a:r>
            <a:endParaRPr/>
          </a:p>
          <a:p>
            <a:pPr indent="-298450" lvl="1" marL="914400" rtl="0" algn="l">
              <a:spcBef>
                <a:spcPts val="0"/>
              </a:spcBef>
              <a:spcAft>
                <a:spcPts val="0"/>
              </a:spcAft>
              <a:buSzPts val="1100"/>
              <a:buChar char="○"/>
            </a:pPr>
            <a:r>
              <a:rPr lang="en"/>
              <a:t>Increasing demands → intensive farming</a:t>
            </a:r>
            <a:endParaRPr/>
          </a:p>
          <a:p>
            <a:pPr indent="-298450" lvl="1" marL="914400" rtl="0" algn="l">
              <a:spcBef>
                <a:spcPts val="0"/>
              </a:spcBef>
              <a:spcAft>
                <a:spcPts val="0"/>
              </a:spcAft>
              <a:buSzPts val="1100"/>
              <a:buChar char="○"/>
            </a:pPr>
            <a:r>
              <a:rPr lang="en"/>
              <a:t>Climate change</a:t>
            </a:r>
            <a:endParaRPr/>
          </a:p>
          <a:p>
            <a:pPr indent="-298450" lvl="1" marL="914400" rtl="0" algn="l">
              <a:spcBef>
                <a:spcPts val="0"/>
              </a:spcBef>
              <a:spcAft>
                <a:spcPts val="0"/>
              </a:spcAft>
              <a:buSzPts val="1100"/>
              <a:buChar char="○"/>
            </a:pPr>
            <a:r>
              <a:rPr lang="en"/>
              <a:t>Improved testing &amp; reporting</a:t>
            </a:r>
            <a:endParaRPr/>
          </a:p>
        </p:txBody>
      </p:sp>
      <p:sp>
        <p:nvSpPr>
          <p:cNvPr id="268" name="Google Shape;268;p31"/>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Common pathogens</a:t>
            </a:r>
            <a:endParaRPr/>
          </a:p>
          <a:p>
            <a:pPr indent="-298450" lvl="1" marL="914400" rtl="0" algn="l">
              <a:spcBef>
                <a:spcPts val="0"/>
              </a:spcBef>
              <a:spcAft>
                <a:spcPts val="0"/>
              </a:spcAft>
              <a:buSzPts val="1100"/>
              <a:buChar char="○"/>
            </a:pPr>
            <a:r>
              <a:rPr lang="en"/>
              <a:t>Norovirus (58%)</a:t>
            </a:r>
            <a:endParaRPr/>
          </a:p>
          <a:p>
            <a:pPr indent="-298450" lvl="1" marL="914400" rtl="0" algn="l">
              <a:spcBef>
                <a:spcPts val="0"/>
              </a:spcBef>
              <a:spcAft>
                <a:spcPts val="0"/>
              </a:spcAft>
              <a:buSzPts val="1100"/>
              <a:buChar char="○"/>
            </a:pPr>
            <a:r>
              <a:rPr lang="en"/>
              <a:t>Nontyphoidal Salmonella species (11%)</a:t>
            </a:r>
            <a:endParaRPr/>
          </a:p>
          <a:p>
            <a:pPr indent="-298450" lvl="1" marL="914400" rtl="0" algn="l">
              <a:spcBef>
                <a:spcPts val="0"/>
              </a:spcBef>
              <a:spcAft>
                <a:spcPts val="0"/>
              </a:spcAft>
              <a:buSzPts val="1100"/>
              <a:buChar char="○"/>
            </a:pPr>
            <a:r>
              <a:rPr lang="en"/>
              <a:t>Campylobacter spp. (9%)</a:t>
            </a:r>
            <a:endParaRPr/>
          </a:p>
          <a:p>
            <a:pPr indent="-298450" lvl="1" marL="914400" rtl="0" algn="l">
              <a:spcBef>
                <a:spcPts val="0"/>
              </a:spcBef>
              <a:spcAft>
                <a:spcPts val="0"/>
              </a:spcAft>
              <a:buSzPts val="1100"/>
              <a:buChar char="○"/>
            </a:pPr>
            <a:r>
              <a:rPr lang="en"/>
              <a:t>E coli</a:t>
            </a:r>
            <a:endParaRPr/>
          </a:p>
          <a:p>
            <a:pPr indent="-298450" lvl="1" marL="914400" rtl="0" algn="l">
              <a:spcBef>
                <a:spcPts val="0"/>
              </a:spcBef>
              <a:spcAft>
                <a:spcPts val="0"/>
              </a:spcAft>
              <a:buSzPts val="1100"/>
              <a:buChar char="○"/>
            </a:pPr>
            <a:r>
              <a:rPr b="1" lang="en">
                <a:solidFill>
                  <a:srgbClr val="DF382C"/>
                </a:solidFill>
              </a:rPr>
              <a:t>Listeria monocytogenes</a:t>
            </a:r>
            <a:r>
              <a:rPr b="1" lang="en"/>
              <a:t> </a:t>
            </a:r>
            <a:r>
              <a:rPr lang="en"/>
              <a:t>(1%)</a:t>
            </a:r>
            <a:endParaRPr b="1"/>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NORS (2000-2022) Listeria outbreaks </a:t>
            </a:r>
            <a:r>
              <a:rPr baseline="30000" lang="en"/>
              <a:t>[3.2]</a:t>
            </a:r>
            <a:endParaRPr baseline="30000"/>
          </a:p>
        </p:txBody>
      </p:sp>
      <p:pic>
        <p:nvPicPr>
          <p:cNvPr id="274" name="Google Shape;274;p32"/>
          <p:cNvPicPr preferRelativeResize="0"/>
          <p:nvPr/>
        </p:nvPicPr>
        <p:blipFill>
          <a:blip r:embed="rId3">
            <a:alphaModFix/>
          </a:blip>
          <a:stretch>
            <a:fillRect/>
          </a:stretch>
        </p:blipFill>
        <p:spPr>
          <a:xfrm>
            <a:off x="624375" y="0"/>
            <a:ext cx="7697400" cy="43259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Prior outbreaks of Listeria </a:t>
            </a:r>
            <a:r>
              <a:rPr baseline="30000" lang="en"/>
              <a:t>[3.3]</a:t>
            </a:r>
            <a:endParaRPr baseline="30000"/>
          </a:p>
        </p:txBody>
      </p:sp>
      <p:sp>
        <p:nvSpPr>
          <p:cNvPr id="280" name="Google Shape;280;p33"/>
          <p:cNvSpPr txBox="1"/>
          <p:nvPr>
            <p:ph idx="1" type="body"/>
          </p:nvPr>
        </p:nvSpPr>
        <p:spPr>
          <a:xfrm>
            <a:off x="729450" y="1393075"/>
            <a:ext cx="7688700" cy="3160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u="sng"/>
              <a:t>1985</a:t>
            </a:r>
            <a:r>
              <a:rPr lang="en"/>
              <a:t>: </a:t>
            </a:r>
            <a:r>
              <a:rPr b="1" lang="en"/>
              <a:t>Mexican cheese</a:t>
            </a:r>
            <a:r>
              <a:rPr lang="en"/>
              <a:t> (</a:t>
            </a:r>
            <a:r>
              <a:rPr b="1" lang="en">
                <a:solidFill>
                  <a:srgbClr val="DF382C"/>
                </a:solidFill>
              </a:rPr>
              <a:t>52 deaths</a:t>
            </a:r>
            <a:r>
              <a:rPr lang="en"/>
              <a:t>, over </a:t>
            </a:r>
            <a:r>
              <a:rPr b="1" lang="en">
                <a:solidFill>
                  <a:srgbClr val="896110"/>
                </a:solidFill>
              </a:rPr>
              <a:t>half were stillbirths/infants</a:t>
            </a:r>
            <a:r>
              <a:rPr lang="en"/>
              <a:t>)</a:t>
            </a:r>
            <a:endParaRPr/>
          </a:p>
          <a:p>
            <a:pPr indent="-311150" lvl="0" marL="457200" rtl="0" algn="l">
              <a:spcBef>
                <a:spcPts val="0"/>
              </a:spcBef>
              <a:spcAft>
                <a:spcPts val="0"/>
              </a:spcAft>
              <a:buSzPts val="1300"/>
              <a:buChar char="●"/>
            </a:pPr>
            <a:r>
              <a:rPr lang="en" u="sng"/>
              <a:t>1998</a:t>
            </a:r>
            <a:r>
              <a:rPr lang="en"/>
              <a:t>: </a:t>
            </a:r>
            <a:r>
              <a:rPr b="1" lang="en"/>
              <a:t>Hot dogs &amp; cold cuts</a:t>
            </a:r>
            <a:r>
              <a:rPr lang="en"/>
              <a:t> (</a:t>
            </a:r>
            <a:r>
              <a:rPr b="1" lang="en">
                <a:solidFill>
                  <a:srgbClr val="DF382C"/>
                </a:solidFill>
              </a:rPr>
              <a:t>14 </a:t>
            </a:r>
            <a:r>
              <a:rPr b="1" lang="en">
                <a:solidFill>
                  <a:srgbClr val="DF382C"/>
                </a:solidFill>
              </a:rPr>
              <a:t>deaths</a:t>
            </a:r>
            <a:r>
              <a:rPr lang="en"/>
              <a:t>, </a:t>
            </a:r>
            <a:r>
              <a:rPr b="1" lang="en">
                <a:solidFill>
                  <a:srgbClr val="896110"/>
                </a:solidFill>
              </a:rPr>
              <a:t>4 miscarriages</a:t>
            </a:r>
            <a:r>
              <a:rPr lang="en"/>
              <a:t>)</a:t>
            </a:r>
            <a:endParaRPr/>
          </a:p>
          <a:p>
            <a:pPr indent="-311150" lvl="0" marL="457200" rtl="0" algn="l">
              <a:spcBef>
                <a:spcPts val="0"/>
              </a:spcBef>
              <a:spcAft>
                <a:spcPts val="0"/>
              </a:spcAft>
              <a:buSzPts val="1300"/>
              <a:buChar char="●"/>
            </a:pPr>
            <a:r>
              <a:rPr lang="en" u="sng"/>
              <a:t>2002</a:t>
            </a:r>
            <a:r>
              <a:rPr lang="en"/>
              <a:t>: </a:t>
            </a:r>
            <a:r>
              <a:rPr b="1" lang="en">
                <a:solidFill>
                  <a:srgbClr val="14A44D"/>
                </a:solidFill>
              </a:rPr>
              <a:t>27 million pounds</a:t>
            </a:r>
            <a:r>
              <a:rPr lang="en"/>
              <a:t> of </a:t>
            </a:r>
            <a:r>
              <a:rPr b="1" lang="en"/>
              <a:t>turkey </a:t>
            </a:r>
            <a:r>
              <a:rPr lang="en"/>
              <a:t>recalled (</a:t>
            </a:r>
            <a:r>
              <a:rPr b="1" lang="en">
                <a:solidFill>
                  <a:srgbClr val="3B71CA"/>
                </a:solidFill>
              </a:rPr>
              <a:t>46 hospitalizations</a:t>
            </a:r>
            <a:r>
              <a:rPr lang="en"/>
              <a:t>, </a:t>
            </a:r>
            <a:r>
              <a:rPr b="1" lang="en">
                <a:solidFill>
                  <a:srgbClr val="DF382C"/>
                </a:solidFill>
              </a:rPr>
              <a:t>7 </a:t>
            </a:r>
            <a:r>
              <a:rPr b="1" lang="en">
                <a:solidFill>
                  <a:srgbClr val="DF382C"/>
                </a:solidFill>
              </a:rPr>
              <a:t>deaths</a:t>
            </a:r>
            <a:r>
              <a:rPr lang="en"/>
              <a:t>, 3 </a:t>
            </a:r>
            <a:r>
              <a:rPr lang="en"/>
              <a:t>miscarriages</a:t>
            </a:r>
            <a:r>
              <a:rPr lang="en"/>
              <a:t>)</a:t>
            </a:r>
            <a:endParaRPr/>
          </a:p>
          <a:p>
            <a:pPr indent="-311150" lvl="0" marL="457200" rtl="0" algn="l">
              <a:spcBef>
                <a:spcPts val="0"/>
              </a:spcBef>
              <a:spcAft>
                <a:spcPts val="0"/>
              </a:spcAft>
              <a:buSzPts val="1300"/>
              <a:buChar char="●"/>
            </a:pPr>
            <a:r>
              <a:rPr lang="en" u="sng"/>
              <a:t>2007</a:t>
            </a:r>
            <a:r>
              <a:rPr lang="en"/>
              <a:t>: </a:t>
            </a:r>
            <a:r>
              <a:rPr b="1" lang="en">
                <a:solidFill>
                  <a:srgbClr val="DF382C"/>
                </a:solidFill>
              </a:rPr>
              <a:t>Two </a:t>
            </a:r>
            <a:r>
              <a:rPr b="1" lang="en">
                <a:solidFill>
                  <a:srgbClr val="DF382C"/>
                </a:solidFill>
              </a:rPr>
              <a:t>deaths</a:t>
            </a:r>
            <a:r>
              <a:rPr lang="en"/>
              <a:t> from </a:t>
            </a:r>
            <a:r>
              <a:rPr b="1" lang="en"/>
              <a:t>contaminated milk</a:t>
            </a:r>
            <a:endParaRPr b="1"/>
          </a:p>
          <a:p>
            <a:pPr indent="-311150" lvl="0" marL="457200" rtl="0" algn="l">
              <a:spcBef>
                <a:spcPts val="0"/>
              </a:spcBef>
              <a:spcAft>
                <a:spcPts val="0"/>
              </a:spcAft>
              <a:buSzPts val="1300"/>
              <a:buChar char="●"/>
            </a:pPr>
            <a:r>
              <a:rPr lang="en" u="sng"/>
              <a:t>2011</a:t>
            </a:r>
            <a:r>
              <a:rPr lang="en"/>
              <a:t>: Outbreak from </a:t>
            </a:r>
            <a:r>
              <a:rPr b="1" lang="en"/>
              <a:t>cantaloupes </a:t>
            </a:r>
            <a:r>
              <a:rPr lang="en"/>
              <a:t>(</a:t>
            </a:r>
            <a:r>
              <a:rPr b="1" lang="en">
                <a:solidFill>
                  <a:srgbClr val="DF382C"/>
                </a:solidFill>
              </a:rPr>
              <a:t>30 deaths</a:t>
            </a:r>
            <a:r>
              <a:rPr lang="en"/>
              <a:t>). </a:t>
            </a:r>
            <a:r>
              <a:rPr b="1" lang="en"/>
              <a:t>Spinach dip &amp; salad bags</a:t>
            </a:r>
            <a:r>
              <a:rPr lang="en"/>
              <a:t> were recalled </a:t>
            </a:r>
            <a:r>
              <a:rPr lang="en"/>
              <a:t>separately</a:t>
            </a:r>
            <a:endParaRPr/>
          </a:p>
          <a:p>
            <a:pPr indent="-311150" lvl="0" marL="457200" rtl="0" algn="l">
              <a:spcBef>
                <a:spcPts val="0"/>
              </a:spcBef>
              <a:spcAft>
                <a:spcPts val="0"/>
              </a:spcAft>
              <a:buSzPts val="1300"/>
              <a:buChar char="●"/>
            </a:pPr>
            <a:r>
              <a:rPr lang="en" u="sng"/>
              <a:t>2015</a:t>
            </a:r>
            <a:r>
              <a:rPr lang="en"/>
              <a:t>: Large recall of contaminated </a:t>
            </a:r>
            <a:r>
              <a:rPr b="1" lang="en"/>
              <a:t>organic spinach</a:t>
            </a:r>
            <a:endParaRPr b="1"/>
          </a:p>
          <a:p>
            <a:pPr indent="-311150" lvl="0" marL="457200" rtl="0" algn="l">
              <a:spcBef>
                <a:spcPts val="0"/>
              </a:spcBef>
              <a:spcAft>
                <a:spcPts val="0"/>
              </a:spcAft>
              <a:buSzPts val="1300"/>
              <a:buChar char="●"/>
            </a:pPr>
            <a:r>
              <a:rPr lang="en" u="sng"/>
              <a:t>2016</a:t>
            </a:r>
            <a:r>
              <a:rPr lang="en"/>
              <a:t>: </a:t>
            </a:r>
            <a:r>
              <a:rPr b="1" lang="en"/>
              <a:t>Frozen food products</a:t>
            </a:r>
            <a:r>
              <a:rPr lang="en"/>
              <a:t> from 40 different brands recalled (</a:t>
            </a:r>
            <a:r>
              <a:rPr b="1" lang="en">
                <a:solidFill>
                  <a:srgbClr val="3B71CA"/>
                </a:solidFill>
              </a:rPr>
              <a:t>8 cases</a:t>
            </a:r>
            <a:r>
              <a:rPr lang="en"/>
              <a:t>)</a:t>
            </a:r>
            <a:endParaRPr/>
          </a:p>
          <a:p>
            <a:pPr indent="-311150" lvl="0" marL="457200" rtl="0" algn="l">
              <a:spcBef>
                <a:spcPts val="0"/>
              </a:spcBef>
              <a:spcAft>
                <a:spcPts val="0"/>
              </a:spcAft>
              <a:buSzPts val="1300"/>
              <a:buChar char="●"/>
            </a:pPr>
            <a:r>
              <a:rPr lang="en" u="sng"/>
              <a:t>2018</a:t>
            </a:r>
            <a:r>
              <a:rPr lang="en"/>
              <a:t>: Recall of </a:t>
            </a:r>
            <a:r>
              <a:rPr b="1" lang="en"/>
              <a:t>organic nut mix</a:t>
            </a:r>
            <a:endParaRPr b="1"/>
          </a:p>
          <a:p>
            <a:pPr indent="-311150" lvl="0" marL="457200" rtl="0" algn="l">
              <a:spcBef>
                <a:spcPts val="0"/>
              </a:spcBef>
              <a:spcAft>
                <a:spcPts val="0"/>
              </a:spcAft>
              <a:buSzPts val="1300"/>
              <a:buChar char="●"/>
            </a:pPr>
            <a:r>
              <a:rPr lang="en" u="sng"/>
              <a:t>2023</a:t>
            </a:r>
            <a:r>
              <a:rPr lang="en"/>
              <a:t>: </a:t>
            </a:r>
            <a:r>
              <a:rPr b="1" lang="en"/>
              <a:t>M</a:t>
            </a:r>
            <a:r>
              <a:rPr b="1" lang="en"/>
              <a:t>ilkshakes</a:t>
            </a:r>
            <a:r>
              <a:rPr lang="en"/>
              <a:t> (</a:t>
            </a:r>
            <a:r>
              <a:rPr b="1" lang="en">
                <a:solidFill>
                  <a:srgbClr val="3B71CA"/>
                </a:solidFill>
              </a:rPr>
              <a:t>6 hospitalized</a:t>
            </a:r>
            <a:r>
              <a:rPr lang="en"/>
              <a:t>, </a:t>
            </a:r>
            <a:r>
              <a:rPr b="1" lang="en">
                <a:solidFill>
                  <a:srgbClr val="DF382C"/>
                </a:solidFill>
              </a:rPr>
              <a:t>3 deaths</a:t>
            </a:r>
            <a:r>
              <a:rPr lang="en"/>
              <a:t>)</a:t>
            </a:r>
            <a:endParaRPr/>
          </a:p>
          <a:p>
            <a:pPr indent="-311150" lvl="0" marL="457200" rtl="0" algn="l">
              <a:spcBef>
                <a:spcPts val="0"/>
              </a:spcBef>
              <a:spcAft>
                <a:spcPts val="0"/>
              </a:spcAft>
              <a:buSzPts val="1300"/>
              <a:buChar char="●"/>
            </a:pPr>
            <a:r>
              <a:rPr lang="en" u="sng"/>
              <a:t>2024</a:t>
            </a:r>
            <a:r>
              <a:rPr lang="en"/>
              <a:t>: Current outbreak </a:t>
            </a:r>
            <a:r>
              <a:rPr lang="en"/>
              <a:t>(</a:t>
            </a:r>
            <a:r>
              <a:rPr b="1" lang="en">
                <a:solidFill>
                  <a:srgbClr val="3B71CA"/>
                </a:solidFill>
              </a:rPr>
              <a:t>59 cases</a:t>
            </a:r>
            <a:r>
              <a:rPr lang="en"/>
              <a:t>, </a:t>
            </a:r>
            <a:r>
              <a:rPr b="1" lang="en">
                <a:solidFill>
                  <a:srgbClr val="DF382C"/>
                </a:solidFill>
              </a:rPr>
              <a:t>10 deaths</a:t>
            </a:r>
            <a:r>
              <a:rPr lang="en"/>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4"/>
          <p:cNvSpPr txBox="1"/>
          <p:nvPr>
            <p:ph type="title"/>
          </p:nvPr>
        </p:nvSpPr>
        <p:spPr>
          <a:xfrm>
            <a:off x="729450" y="632850"/>
            <a:ext cx="37743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outbreak </a:t>
            </a:r>
            <a:r>
              <a:rPr baseline="30000" lang="en"/>
              <a:t>[3.1]</a:t>
            </a:r>
            <a:endParaRPr baseline="30000"/>
          </a:p>
        </p:txBody>
      </p:sp>
      <p:sp>
        <p:nvSpPr>
          <p:cNvPr id="286" name="Google Shape;286;p34"/>
          <p:cNvSpPr txBox="1"/>
          <p:nvPr>
            <p:ph idx="1" type="body"/>
          </p:nvPr>
        </p:nvSpPr>
        <p:spPr>
          <a:xfrm>
            <a:off x="729325" y="1393075"/>
            <a:ext cx="3774300" cy="294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of 9/23/24 (the last CDC update)</a:t>
            </a:r>
            <a:r>
              <a:rPr lang="en">
                <a:solidFill>
                  <a:srgbClr val="DF382C"/>
                </a:solidFill>
              </a:rPr>
              <a:t>*</a:t>
            </a:r>
            <a:endParaRPr>
              <a:solidFill>
                <a:srgbClr val="DF382C"/>
              </a:solidFill>
            </a:endParaRPr>
          </a:p>
          <a:p>
            <a:pPr indent="-311150" lvl="0" marL="457200" rtl="0" algn="l">
              <a:spcBef>
                <a:spcPts val="1200"/>
              </a:spcBef>
              <a:spcAft>
                <a:spcPts val="0"/>
              </a:spcAft>
              <a:buSzPts val="1300"/>
              <a:buChar char="●"/>
            </a:pPr>
            <a:r>
              <a:rPr b="1" lang="en">
                <a:solidFill>
                  <a:srgbClr val="3B71CA"/>
                </a:solidFill>
              </a:rPr>
              <a:t>59 cases</a:t>
            </a:r>
            <a:r>
              <a:rPr lang="en"/>
              <a:t> across </a:t>
            </a:r>
            <a:r>
              <a:rPr b="1" lang="en"/>
              <a:t>19 states</a:t>
            </a:r>
            <a:endParaRPr b="1"/>
          </a:p>
          <a:p>
            <a:pPr indent="-298450" lvl="1" marL="914400" rtl="0" algn="l">
              <a:spcBef>
                <a:spcPts val="0"/>
              </a:spcBef>
              <a:spcAft>
                <a:spcPts val="0"/>
              </a:spcAft>
              <a:buSzPts val="1100"/>
              <a:buChar char="○"/>
            </a:pPr>
            <a:r>
              <a:rPr b="1" lang="en">
                <a:solidFill>
                  <a:srgbClr val="DF382C"/>
                </a:solidFill>
              </a:rPr>
              <a:t>10 deaths</a:t>
            </a:r>
            <a:r>
              <a:rPr lang="en"/>
              <a:t> </a:t>
            </a:r>
            <a:endParaRPr/>
          </a:p>
          <a:p>
            <a:pPr indent="-311150" lvl="0" marL="457200" rtl="0" algn="l">
              <a:spcBef>
                <a:spcPts val="0"/>
              </a:spcBef>
              <a:spcAft>
                <a:spcPts val="0"/>
              </a:spcAft>
              <a:buSzPts val="1300"/>
              <a:buChar char="●"/>
            </a:pPr>
            <a:r>
              <a:rPr lang="en"/>
              <a:t>Ages range from 32 to 95 years (</a:t>
            </a:r>
            <a:r>
              <a:rPr b="1" lang="en"/>
              <a:t>median 78</a:t>
            </a:r>
            <a:r>
              <a:rPr lang="en"/>
              <a:t>)</a:t>
            </a:r>
            <a:endParaRPr/>
          </a:p>
          <a:p>
            <a:pPr indent="-311150" lvl="0" marL="457200" rtl="0" algn="l">
              <a:spcBef>
                <a:spcPts val="0"/>
              </a:spcBef>
              <a:spcAft>
                <a:spcPts val="0"/>
              </a:spcAft>
              <a:buSzPts val="1300"/>
              <a:buChar char="●"/>
            </a:pPr>
            <a:r>
              <a:rPr b="1" lang="en">
                <a:solidFill>
                  <a:srgbClr val="0C622E"/>
                </a:solidFill>
              </a:rPr>
              <a:t>94%</a:t>
            </a:r>
            <a:r>
              <a:rPr lang="en"/>
              <a:t> reported eating </a:t>
            </a:r>
            <a:r>
              <a:rPr b="1" lang="en">
                <a:solidFill>
                  <a:srgbClr val="0C622E"/>
                </a:solidFill>
              </a:rPr>
              <a:t>deli meats</a:t>
            </a:r>
            <a:endParaRPr b="1">
              <a:solidFill>
                <a:srgbClr val="0C622E"/>
              </a:solidFill>
            </a:endParaRPr>
          </a:p>
          <a:p>
            <a:pPr indent="-298450" lvl="1" marL="914400" rtl="0" algn="l">
              <a:spcBef>
                <a:spcPts val="0"/>
              </a:spcBef>
              <a:spcAft>
                <a:spcPts val="0"/>
              </a:spcAft>
              <a:buSzPts val="1100"/>
              <a:buChar char="○"/>
            </a:pPr>
            <a:r>
              <a:rPr lang="en"/>
              <a:t>95% reported eating meats sliced at a deli</a:t>
            </a:r>
            <a:endParaRPr/>
          </a:p>
          <a:p>
            <a:pPr indent="-311150" lvl="0" marL="457200" rtl="0" algn="l">
              <a:spcBef>
                <a:spcPts val="0"/>
              </a:spcBef>
              <a:spcAft>
                <a:spcPts val="0"/>
              </a:spcAft>
              <a:buSzPts val="1300"/>
              <a:buChar char="●"/>
            </a:pPr>
            <a:r>
              <a:rPr lang="en"/>
              <a:t>Of the 44 people who answered if they ate liverwurst, 26 (</a:t>
            </a:r>
            <a:r>
              <a:rPr b="1" lang="en">
                <a:solidFill>
                  <a:srgbClr val="DF382C"/>
                </a:solidFill>
              </a:rPr>
              <a:t>59%</a:t>
            </a:r>
            <a:r>
              <a:rPr lang="en"/>
              <a:t>) reported </a:t>
            </a:r>
            <a:r>
              <a:rPr b="1" lang="en">
                <a:solidFill>
                  <a:srgbClr val="DF382C"/>
                </a:solidFill>
              </a:rPr>
              <a:t>deli-sliced liverwurst</a:t>
            </a:r>
            <a:r>
              <a:rPr lang="en"/>
              <a:t> before getting sick, and 19 reported Boar's Head brand</a:t>
            </a:r>
            <a:endParaRPr/>
          </a:p>
        </p:txBody>
      </p:sp>
      <p:sp>
        <p:nvSpPr>
          <p:cNvPr id="287" name="Google Shape;287;p34"/>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8" name="Google Shape;288;p34"/>
          <p:cNvSpPr txBox="1"/>
          <p:nvPr/>
        </p:nvSpPr>
        <p:spPr>
          <a:xfrm>
            <a:off x="4643600" y="4128950"/>
            <a:ext cx="41682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Open Sans Medium"/>
                <a:ea typeface="Open Sans Medium"/>
                <a:cs typeface="Open Sans Medium"/>
                <a:sym typeface="Open Sans Medium"/>
              </a:rPr>
              <a:t>[3.4]</a:t>
            </a:r>
            <a:r>
              <a:rPr lang="en" sz="1300">
                <a:latin typeface="Open Sans Medium"/>
                <a:ea typeface="Open Sans Medium"/>
                <a:cs typeface="Open Sans Medium"/>
                <a:sym typeface="Open Sans Medium"/>
              </a:rPr>
              <a:t> </a:t>
            </a:r>
            <a:r>
              <a:rPr lang="en" sz="1300" u="sng">
                <a:solidFill>
                  <a:schemeClr val="hlink"/>
                </a:solidFill>
                <a:latin typeface="Open Sans Medium"/>
                <a:ea typeface="Open Sans Medium"/>
                <a:cs typeface="Open Sans Medium"/>
                <a:sym typeface="Open Sans Medium"/>
                <a:hlinkClick r:id="rId3"/>
              </a:rPr>
              <a:t>CDC map</a:t>
            </a:r>
            <a:r>
              <a:rPr lang="en" sz="1300">
                <a:latin typeface="Open Sans Medium"/>
                <a:ea typeface="Open Sans Medium"/>
                <a:cs typeface="Open Sans Medium"/>
                <a:sym typeface="Open Sans Medium"/>
              </a:rPr>
              <a:t> from 2024 outbreak (accessed 10/1/24)</a:t>
            </a:r>
            <a:endParaRPr sz="1300">
              <a:latin typeface="Open Sans Medium"/>
              <a:ea typeface="Open Sans Medium"/>
              <a:cs typeface="Open Sans Medium"/>
              <a:sym typeface="Open Sans Medium"/>
            </a:endParaRPr>
          </a:p>
        </p:txBody>
      </p:sp>
      <p:pic>
        <p:nvPicPr>
          <p:cNvPr id="289" name="Google Shape;289;p34"/>
          <p:cNvPicPr preferRelativeResize="0"/>
          <p:nvPr/>
        </p:nvPicPr>
        <p:blipFill>
          <a:blip r:embed="rId4">
            <a:alphaModFix/>
          </a:blip>
          <a:stretch>
            <a:fillRect/>
          </a:stretch>
        </p:blipFill>
        <p:spPr>
          <a:xfrm>
            <a:off x="4503625" y="519627"/>
            <a:ext cx="4569049" cy="3609324"/>
          </a:xfrm>
          <a:prstGeom prst="rect">
            <a:avLst/>
          </a:prstGeom>
          <a:noFill/>
          <a:ln>
            <a:noFill/>
          </a:ln>
        </p:spPr>
      </p:pic>
      <p:sp>
        <p:nvSpPr>
          <p:cNvPr id="290" name="Google Shape;290;p34"/>
          <p:cNvSpPr txBox="1"/>
          <p:nvPr/>
        </p:nvSpPr>
        <p:spPr>
          <a:xfrm>
            <a:off x="361775" y="4419950"/>
            <a:ext cx="4210200" cy="6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DF382C"/>
                </a:solidFill>
                <a:latin typeface="Open Sans Light"/>
                <a:ea typeface="Open Sans Light"/>
                <a:cs typeface="Open Sans Light"/>
                <a:sym typeface="Open Sans Light"/>
              </a:rPr>
              <a:t>*</a:t>
            </a:r>
            <a:r>
              <a:rPr lang="en" sz="1100">
                <a:solidFill>
                  <a:schemeClr val="dk2"/>
                </a:solidFill>
                <a:latin typeface="Open Sans Light"/>
                <a:ea typeface="Open Sans Light"/>
                <a:cs typeface="Open Sans Light"/>
                <a:sym typeface="Open Sans Light"/>
              </a:rPr>
              <a:t> Cases are from 5/29 - 8/28/24, sense it takes CDC time to do their work. So if this case was associated with this outbreak, it wouldn’t have shown up yet</a:t>
            </a:r>
            <a:endParaRPr sz="1100">
              <a:solidFill>
                <a:schemeClr val="dk2"/>
              </a:solidFill>
              <a:latin typeface="Open Sans Light"/>
              <a:ea typeface="Open Sans Light"/>
              <a:cs typeface="Open Sans Light"/>
              <a:sym typeface="Open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5"/>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Listeriosis</a:t>
            </a:r>
            <a:endParaRPr/>
          </a:p>
        </p:txBody>
      </p:sp>
      <p:sp>
        <p:nvSpPr>
          <p:cNvPr id="296" name="Google Shape;296;p35"/>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97" name="Google Shape;297;p35"/>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Review trends in recent foodborne illnesses, with a focus on Listeria &amp; recent outbreaks</a:t>
            </a:r>
            <a:endParaRPr/>
          </a:p>
          <a:p>
            <a:pPr indent="-311150" lvl="0" marL="457200" rtl="0" algn="l">
              <a:spcBef>
                <a:spcPts val="0"/>
              </a:spcBef>
              <a:spcAft>
                <a:spcPts val="0"/>
              </a:spcAft>
              <a:buSzPts val="1300"/>
              <a:buChar char="●"/>
            </a:pPr>
            <a:r>
              <a:rPr lang="en"/>
              <a:t>Examine </a:t>
            </a:r>
            <a:r>
              <a:rPr b="1" lang="en"/>
              <a:t>why </a:t>
            </a:r>
            <a:r>
              <a:rPr b="1" lang="en">
                <a:solidFill>
                  <a:srgbClr val="DF382C"/>
                </a:solidFill>
              </a:rPr>
              <a:t>Listeria is unique</a:t>
            </a:r>
            <a:r>
              <a:rPr lang="en"/>
              <a:t> from other foodborne pathogens</a:t>
            </a:r>
            <a:endParaRPr/>
          </a:p>
          <a:p>
            <a:pPr indent="-311150" lvl="0" marL="457200" rtl="0" algn="l">
              <a:spcBef>
                <a:spcPts val="0"/>
              </a:spcBef>
              <a:spcAft>
                <a:spcPts val="0"/>
              </a:spcAft>
              <a:buSzPts val="1300"/>
              <a:buChar char="●"/>
            </a:pPr>
            <a:r>
              <a:rPr lang="en"/>
              <a:t>Describe clinical manifestations &amp; treatment</a:t>
            </a:r>
            <a:endParaRPr/>
          </a:p>
        </p:txBody>
      </p:sp>
      <p:sp>
        <p:nvSpPr>
          <p:cNvPr id="298" name="Google Shape;298;p35"/>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299" name="Google Shape;299;p35"/>
          <p:cNvPicPr preferRelativeResize="0"/>
          <p:nvPr/>
        </p:nvPicPr>
        <p:blipFill rotWithShape="1">
          <a:blip r:embed="rId3">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Microbiology</a:t>
            </a:r>
            <a:endParaRPr/>
          </a:p>
        </p:txBody>
      </p:sp>
      <p:sp>
        <p:nvSpPr>
          <p:cNvPr id="305" name="Google Shape;305;p36"/>
          <p:cNvSpPr txBox="1"/>
          <p:nvPr>
            <p:ph idx="1" type="body"/>
          </p:nvPr>
        </p:nvSpPr>
        <p:spPr>
          <a:xfrm>
            <a:off x="729450" y="1393075"/>
            <a:ext cx="7688700" cy="3199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Small </a:t>
            </a:r>
            <a:r>
              <a:rPr b="1" lang="en">
                <a:solidFill>
                  <a:srgbClr val="DF382C"/>
                </a:solidFill>
              </a:rPr>
              <a:t>intracellular</a:t>
            </a:r>
            <a:r>
              <a:rPr lang="en">
                <a:solidFill>
                  <a:srgbClr val="DF382C"/>
                </a:solidFill>
              </a:rPr>
              <a:t> </a:t>
            </a:r>
            <a:r>
              <a:rPr lang="en"/>
              <a:t>gram positive bacillus often in chains</a:t>
            </a:r>
            <a:endParaRPr/>
          </a:p>
          <a:p>
            <a:pPr indent="-298450" lvl="1" marL="914400" rtl="0" algn="l">
              <a:spcBef>
                <a:spcPts val="0"/>
              </a:spcBef>
              <a:spcAft>
                <a:spcPts val="0"/>
              </a:spcAft>
              <a:buSzPts val="1100"/>
              <a:buChar char="○"/>
            </a:pPr>
            <a:r>
              <a:rPr lang="en"/>
              <a:t>Non-motile at 37°C but has </a:t>
            </a:r>
            <a:r>
              <a:rPr b="1" lang="en">
                <a:solidFill>
                  <a:srgbClr val="3B71CA"/>
                </a:solidFill>
              </a:rPr>
              <a:t>tumbling motility</a:t>
            </a:r>
            <a:r>
              <a:rPr lang="en"/>
              <a:t> at 22-25°C</a:t>
            </a:r>
            <a:endParaRPr/>
          </a:p>
          <a:p>
            <a:pPr indent="-298450" lvl="1" marL="914400" rtl="0" algn="l">
              <a:spcBef>
                <a:spcPts val="0"/>
              </a:spcBef>
              <a:spcAft>
                <a:spcPts val="0"/>
              </a:spcAft>
              <a:buSzPts val="1100"/>
              <a:buChar char="○"/>
            </a:pPr>
            <a:r>
              <a:rPr lang="en"/>
              <a:t>Grows best on blood agar &amp; tryptose phosphate agar</a:t>
            </a:r>
            <a:endParaRPr/>
          </a:p>
          <a:p>
            <a:pPr indent="-311150" lvl="0" marL="457200" rtl="0" algn="l">
              <a:spcBef>
                <a:spcPts val="0"/>
              </a:spcBef>
              <a:spcAft>
                <a:spcPts val="0"/>
              </a:spcAft>
              <a:buSzPts val="1300"/>
              <a:buChar char="●"/>
            </a:pPr>
            <a:r>
              <a:rPr lang="en"/>
              <a:t>Isolated from milk &amp; cheese products, meat</a:t>
            </a:r>
            <a:endParaRPr/>
          </a:p>
          <a:p>
            <a:pPr indent="0" lvl="0" marL="457200" rtl="0" algn="l">
              <a:spcBef>
                <a:spcPts val="1200"/>
              </a:spcBef>
              <a:spcAft>
                <a:spcPts val="0"/>
              </a:spcAft>
              <a:buNone/>
            </a:pPr>
            <a:r>
              <a:t/>
            </a:r>
            <a:endParaRPr/>
          </a:p>
          <a:p>
            <a:pPr indent="-311150" lvl="0" marL="457200" rtl="0" algn="l">
              <a:spcBef>
                <a:spcPts val="0"/>
              </a:spcBef>
              <a:spcAft>
                <a:spcPts val="0"/>
              </a:spcAft>
              <a:buClr>
                <a:schemeClr val="lt1"/>
              </a:buClr>
              <a:buSzPts val="1300"/>
              <a:buChar char="●"/>
            </a:pPr>
            <a:r>
              <a:rPr lang="en">
                <a:solidFill>
                  <a:schemeClr val="lt1"/>
                </a:solidFill>
              </a:rPr>
              <a:t>Unique in that it can survive harsh conditions, in large part due to </a:t>
            </a:r>
            <a:r>
              <a:rPr b="1" lang="en">
                <a:solidFill>
                  <a:schemeClr val="lt1"/>
                </a:solidFill>
              </a:rPr>
              <a:t>biofilm production</a:t>
            </a:r>
            <a:r>
              <a:rPr lang="en">
                <a:solidFill>
                  <a:schemeClr val="lt1"/>
                </a:solidFill>
              </a:rPr>
              <a:t> </a:t>
            </a:r>
            <a:r>
              <a:rPr baseline="30000" lang="en">
                <a:solidFill>
                  <a:schemeClr val="lt1"/>
                </a:solidFill>
              </a:rPr>
              <a:t>[1.2]</a:t>
            </a:r>
            <a:endParaRPr baseline="30000">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Low temperatures ( −0.4 to 50 °C) and pH (4.6–9.5)</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High salt concentrations (10–2%)</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Low water concentrations</a:t>
            </a:r>
            <a:endParaRPr b="1">
              <a:solidFill>
                <a:schemeClr val="lt1"/>
              </a:solidFill>
            </a:endParaRPr>
          </a:p>
          <a:p>
            <a:pPr indent="-311150" lvl="0" marL="457200" rtl="0" algn="l">
              <a:spcBef>
                <a:spcPts val="0"/>
              </a:spcBef>
              <a:spcAft>
                <a:spcPts val="0"/>
              </a:spcAft>
              <a:buClr>
                <a:schemeClr val="lt1"/>
              </a:buClr>
              <a:buSzPts val="1300"/>
              <a:buChar char="●"/>
            </a:pPr>
            <a:r>
              <a:rPr lang="en">
                <a:solidFill>
                  <a:schemeClr val="lt1"/>
                </a:solidFill>
              </a:rPr>
              <a:t>Biofilm production is linked to:</a:t>
            </a:r>
            <a:endParaRPr>
              <a:solidFill>
                <a:schemeClr val="lt1"/>
              </a:solidFill>
            </a:endParaRPr>
          </a:p>
          <a:p>
            <a:pPr indent="-298450" lvl="1" marL="914400" rtl="0" algn="l">
              <a:spcBef>
                <a:spcPts val="0"/>
              </a:spcBef>
              <a:spcAft>
                <a:spcPts val="0"/>
              </a:spcAft>
              <a:buClr>
                <a:schemeClr val="lt1"/>
              </a:buClr>
              <a:buSzPts val="1100"/>
              <a:buChar char="○"/>
            </a:pPr>
            <a:r>
              <a:rPr b="1" lang="en">
                <a:solidFill>
                  <a:schemeClr val="lt1"/>
                </a:solidFill>
              </a:rPr>
              <a:t>Temperature</a:t>
            </a:r>
            <a:r>
              <a:rPr lang="en">
                <a:solidFill>
                  <a:schemeClr val="lt1"/>
                </a:solidFill>
              </a:rPr>
              <a:t>: Low temp → increased flagella activity → increased biofilm</a:t>
            </a:r>
            <a:endParaRPr>
              <a:solidFill>
                <a:schemeClr val="lt1"/>
              </a:solidFill>
            </a:endParaRPr>
          </a:p>
          <a:p>
            <a:pPr indent="-298450" lvl="1" marL="914400" rtl="0" algn="l">
              <a:spcBef>
                <a:spcPts val="0"/>
              </a:spcBef>
              <a:spcAft>
                <a:spcPts val="0"/>
              </a:spcAft>
              <a:buClr>
                <a:schemeClr val="lt1"/>
              </a:buClr>
              <a:buSzPts val="1100"/>
              <a:buChar char="○"/>
            </a:pPr>
            <a:r>
              <a:rPr b="1" lang="en">
                <a:solidFill>
                  <a:schemeClr val="lt1"/>
                </a:solidFill>
              </a:rPr>
              <a:t>Nutrient availability</a:t>
            </a:r>
            <a:r>
              <a:rPr lang="en">
                <a:solidFill>
                  <a:schemeClr val="lt1"/>
                </a:solidFill>
              </a:rPr>
              <a:t>: Being on stainless steel increases biofilm production</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Microbiology</a:t>
            </a:r>
            <a:endParaRPr/>
          </a:p>
        </p:txBody>
      </p:sp>
      <p:sp>
        <p:nvSpPr>
          <p:cNvPr id="311" name="Google Shape;311;p37"/>
          <p:cNvSpPr txBox="1"/>
          <p:nvPr>
            <p:ph idx="1" type="body"/>
          </p:nvPr>
        </p:nvSpPr>
        <p:spPr>
          <a:xfrm>
            <a:off x="729450" y="1393075"/>
            <a:ext cx="7688700" cy="3199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Small </a:t>
            </a:r>
            <a:r>
              <a:rPr b="1" lang="en">
                <a:solidFill>
                  <a:srgbClr val="DF382C"/>
                </a:solidFill>
              </a:rPr>
              <a:t>intracellular</a:t>
            </a:r>
            <a:r>
              <a:rPr lang="en">
                <a:solidFill>
                  <a:srgbClr val="DF382C"/>
                </a:solidFill>
              </a:rPr>
              <a:t> </a:t>
            </a:r>
            <a:r>
              <a:rPr lang="en"/>
              <a:t>gram positive bacillus often in chains</a:t>
            </a:r>
            <a:endParaRPr/>
          </a:p>
          <a:p>
            <a:pPr indent="-298450" lvl="1" marL="914400" rtl="0" algn="l">
              <a:spcBef>
                <a:spcPts val="0"/>
              </a:spcBef>
              <a:spcAft>
                <a:spcPts val="0"/>
              </a:spcAft>
              <a:buSzPts val="1100"/>
              <a:buChar char="○"/>
            </a:pPr>
            <a:r>
              <a:rPr lang="en"/>
              <a:t>Non-motile at 37°C but has </a:t>
            </a:r>
            <a:r>
              <a:rPr b="1" lang="en">
                <a:solidFill>
                  <a:srgbClr val="3B71CA"/>
                </a:solidFill>
              </a:rPr>
              <a:t>tumbling motility</a:t>
            </a:r>
            <a:r>
              <a:rPr lang="en"/>
              <a:t> at 22-25°C</a:t>
            </a:r>
            <a:endParaRPr/>
          </a:p>
          <a:p>
            <a:pPr indent="-298450" lvl="1" marL="914400" rtl="0" algn="l">
              <a:spcBef>
                <a:spcPts val="0"/>
              </a:spcBef>
              <a:spcAft>
                <a:spcPts val="0"/>
              </a:spcAft>
              <a:buSzPts val="1100"/>
              <a:buChar char="○"/>
            </a:pPr>
            <a:r>
              <a:rPr lang="en"/>
              <a:t>Grows best on blood agar &amp; tryptose phosphate agar</a:t>
            </a:r>
            <a:endParaRPr/>
          </a:p>
          <a:p>
            <a:pPr indent="-311150" lvl="0" marL="457200" rtl="0" algn="l">
              <a:spcBef>
                <a:spcPts val="0"/>
              </a:spcBef>
              <a:spcAft>
                <a:spcPts val="0"/>
              </a:spcAft>
              <a:buSzPts val="1300"/>
              <a:buChar char="●"/>
            </a:pPr>
            <a:r>
              <a:rPr lang="en"/>
              <a:t>Isolated from milk &amp; cheese products, meat</a:t>
            </a:r>
            <a:endParaRPr/>
          </a:p>
          <a:p>
            <a:pPr indent="0" lvl="0" marL="457200" rtl="0" algn="l">
              <a:spcBef>
                <a:spcPts val="1200"/>
              </a:spcBef>
              <a:spcAft>
                <a:spcPts val="0"/>
              </a:spcAft>
              <a:buNone/>
            </a:pPr>
            <a:r>
              <a:t/>
            </a:r>
            <a:endParaRPr/>
          </a:p>
          <a:p>
            <a:pPr indent="-311150" lvl="0" marL="457200" rtl="0" algn="l">
              <a:spcBef>
                <a:spcPts val="0"/>
              </a:spcBef>
              <a:spcAft>
                <a:spcPts val="0"/>
              </a:spcAft>
              <a:buSzPts val="1300"/>
              <a:buChar char="●"/>
            </a:pPr>
            <a:r>
              <a:rPr lang="en"/>
              <a:t>Unique in that it can survive </a:t>
            </a:r>
            <a:r>
              <a:rPr lang="en"/>
              <a:t>harsh conditions, in large part due to </a:t>
            </a:r>
            <a:r>
              <a:rPr b="1" lang="en">
                <a:solidFill>
                  <a:srgbClr val="DF382C"/>
                </a:solidFill>
              </a:rPr>
              <a:t>biofilm production</a:t>
            </a:r>
            <a:r>
              <a:rPr lang="en"/>
              <a:t> </a:t>
            </a:r>
            <a:r>
              <a:rPr baseline="30000" lang="en"/>
              <a:t>[1.2]</a:t>
            </a:r>
            <a:endParaRPr baseline="30000"/>
          </a:p>
          <a:p>
            <a:pPr indent="-298450" lvl="1" marL="914400" rtl="0" algn="l">
              <a:spcBef>
                <a:spcPts val="0"/>
              </a:spcBef>
              <a:spcAft>
                <a:spcPts val="0"/>
              </a:spcAft>
              <a:buSzPts val="1100"/>
              <a:buChar char="○"/>
            </a:pPr>
            <a:r>
              <a:rPr lang="en"/>
              <a:t>Low temperatures ( −0.4 to 50 °C)</a:t>
            </a:r>
            <a:r>
              <a:rPr lang="en"/>
              <a:t> and pH (4.6–9.5)</a:t>
            </a:r>
            <a:endParaRPr/>
          </a:p>
          <a:p>
            <a:pPr indent="-298450" lvl="1" marL="914400" rtl="0" algn="l">
              <a:spcBef>
                <a:spcPts val="0"/>
              </a:spcBef>
              <a:spcAft>
                <a:spcPts val="0"/>
              </a:spcAft>
              <a:buSzPts val="1100"/>
              <a:buChar char="○"/>
            </a:pPr>
            <a:r>
              <a:rPr lang="en"/>
              <a:t>High salt concentrations (10–2%)</a:t>
            </a:r>
            <a:endParaRPr/>
          </a:p>
          <a:p>
            <a:pPr indent="-298450" lvl="1" marL="914400" rtl="0" algn="l">
              <a:spcBef>
                <a:spcPts val="0"/>
              </a:spcBef>
              <a:spcAft>
                <a:spcPts val="0"/>
              </a:spcAft>
              <a:buSzPts val="1100"/>
              <a:buChar char="○"/>
            </a:pPr>
            <a:r>
              <a:rPr lang="en"/>
              <a:t>Low water concentrations</a:t>
            </a:r>
            <a:endParaRPr b="1">
              <a:solidFill>
                <a:srgbClr val="DF382C"/>
              </a:solidFill>
            </a:endParaRPr>
          </a:p>
          <a:p>
            <a:pPr indent="-311150" lvl="0" marL="457200" rtl="0" algn="l">
              <a:spcBef>
                <a:spcPts val="0"/>
              </a:spcBef>
              <a:spcAft>
                <a:spcPts val="0"/>
              </a:spcAft>
              <a:buClr>
                <a:schemeClr val="lt1"/>
              </a:buClr>
              <a:buSzPts val="1300"/>
              <a:buChar char="●"/>
            </a:pPr>
            <a:r>
              <a:rPr lang="en">
                <a:solidFill>
                  <a:schemeClr val="lt1"/>
                </a:solidFill>
              </a:rPr>
              <a:t>Biofilm production is linked to:</a:t>
            </a:r>
            <a:endParaRPr>
              <a:solidFill>
                <a:schemeClr val="lt1"/>
              </a:solidFill>
            </a:endParaRPr>
          </a:p>
          <a:p>
            <a:pPr indent="-298450" lvl="1" marL="914400" rtl="0" algn="l">
              <a:spcBef>
                <a:spcPts val="0"/>
              </a:spcBef>
              <a:spcAft>
                <a:spcPts val="0"/>
              </a:spcAft>
              <a:buClr>
                <a:schemeClr val="lt1"/>
              </a:buClr>
              <a:buSzPts val="1100"/>
              <a:buChar char="○"/>
            </a:pPr>
            <a:r>
              <a:rPr b="1" lang="en">
                <a:solidFill>
                  <a:schemeClr val="lt1"/>
                </a:solidFill>
              </a:rPr>
              <a:t>T</a:t>
            </a:r>
            <a:r>
              <a:rPr b="1" lang="en">
                <a:solidFill>
                  <a:schemeClr val="lt1"/>
                </a:solidFill>
              </a:rPr>
              <a:t>emperature</a:t>
            </a:r>
            <a:r>
              <a:rPr lang="en">
                <a:solidFill>
                  <a:schemeClr val="lt1"/>
                </a:solidFill>
              </a:rPr>
              <a:t>: Low temp → increased flagella activity → increased biofilm</a:t>
            </a:r>
            <a:endParaRPr>
              <a:solidFill>
                <a:schemeClr val="lt1"/>
              </a:solidFill>
            </a:endParaRPr>
          </a:p>
          <a:p>
            <a:pPr indent="-298450" lvl="1" marL="914400" rtl="0" algn="l">
              <a:spcBef>
                <a:spcPts val="0"/>
              </a:spcBef>
              <a:spcAft>
                <a:spcPts val="0"/>
              </a:spcAft>
              <a:buClr>
                <a:schemeClr val="lt1"/>
              </a:buClr>
              <a:buSzPts val="1100"/>
              <a:buChar char="○"/>
            </a:pPr>
            <a:r>
              <a:rPr b="1" lang="en">
                <a:solidFill>
                  <a:schemeClr val="lt1"/>
                </a:solidFill>
              </a:rPr>
              <a:t>Nutrient availability</a:t>
            </a:r>
            <a:r>
              <a:rPr lang="en">
                <a:solidFill>
                  <a:schemeClr val="lt1"/>
                </a:solidFill>
              </a:rPr>
              <a:t>: Being on stainless steel increases biofilm production</a:t>
            </a:r>
            <a:endParaRPr>
              <a:solidFill>
                <a:schemeClr val="lt1"/>
              </a:solidFill>
            </a:endParaRPr>
          </a:p>
        </p:txBody>
      </p:sp>
      <p:pic>
        <p:nvPicPr>
          <p:cNvPr id="312" name="Google Shape;312;p37"/>
          <p:cNvPicPr preferRelativeResize="0"/>
          <p:nvPr/>
        </p:nvPicPr>
        <p:blipFill>
          <a:blip r:embed="rId3">
            <a:alphaModFix/>
          </a:blip>
          <a:stretch>
            <a:fillRect/>
          </a:stretch>
        </p:blipFill>
        <p:spPr>
          <a:xfrm>
            <a:off x="5793350" y="669800"/>
            <a:ext cx="3252951" cy="1952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Microbiology</a:t>
            </a:r>
            <a:endParaRPr/>
          </a:p>
        </p:txBody>
      </p:sp>
      <p:sp>
        <p:nvSpPr>
          <p:cNvPr id="318" name="Google Shape;318;p38"/>
          <p:cNvSpPr txBox="1"/>
          <p:nvPr>
            <p:ph idx="1" type="body"/>
          </p:nvPr>
        </p:nvSpPr>
        <p:spPr>
          <a:xfrm>
            <a:off x="729450" y="1393075"/>
            <a:ext cx="7688700" cy="3199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Small </a:t>
            </a:r>
            <a:r>
              <a:rPr b="1" lang="en">
                <a:solidFill>
                  <a:srgbClr val="DF382C"/>
                </a:solidFill>
              </a:rPr>
              <a:t>intracellular</a:t>
            </a:r>
            <a:r>
              <a:rPr lang="en">
                <a:solidFill>
                  <a:srgbClr val="DF382C"/>
                </a:solidFill>
              </a:rPr>
              <a:t> </a:t>
            </a:r>
            <a:r>
              <a:rPr lang="en"/>
              <a:t>gram positive bacillus often in chains</a:t>
            </a:r>
            <a:endParaRPr/>
          </a:p>
          <a:p>
            <a:pPr indent="-298450" lvl="1" marL="914400" rtl="0" algn="l">
              <a:spcBef>
                <a:spcPts val="0"/>
              </a:spcBef>
              <a:spcAft>
                <a:spcPts val="0"/>
              </a:spcAft>
              <a:buSzPts val="1100"/>
              <a:buChar char="○"/>
            </a:pPr>
            <a:r>
              <a:rPr lang="en"/>
              <a:t>Non-motile at 37°C but has </a:t>
            </a:r>
            <a:r>
              <a:rPr b="1" lang="en">
                <a:solidFill>
                  <a:srgbClr val="3B71CA"/>
                </a:solidFill>
              </a:rPr>
              <a:t>tumbling motility</a:t>
            </a:r>
            <a:r>
              <a:rPr lang="en"/>
              <a:t> at 22-25°C</a:t>
            </a:r>
            <a:endParaRPr/>
          </a:p>
          <a:p>
            <a:pPr indent="-298450" lvl="1" marL="914400" rtl="0" algn="l">
              <a:spcBef>
                <a:spcPts val="0"/>
              </a:spcBef>
              <a:spcAft>
                <a:spcPts val="0"/>
              </a:spcAft>
              <a:buSzPts val="1100"/>
              <a:buChar char="○"/>
            </a:pPr>
            <a:r>
              <a:rPr lang="en"/>
              <a:t>Grows best on blood agar &amp; tryptose phosphate agar</a:t>
            </a:r>
            <a:endParaRPr/>
          </a:p>
          <a:p>
            <a:pPr indent="-311150" lvl="0" marL="457200" rtl="0" algn="l">
              <a:spcBef>
                <a:spcPts val="0"/>
              </a:spcBef>
              <a:spcAft>
                <a:spcPts val="0"/>
              </a:spcAft>
              <a:buSzPts val="1300"/>
              <a:buChar char="●"/>
            </a:pPr>
            <a:r>
              <a:rPr lang="en"/>
              <a:t>Isolated from milk &amp; cheese products, meat</a:t>
            </a:r>
            <a:endParaRPr/>
          </a:p>
          <a:p>
            <a:pPr indent="0" lvl="0" marL="457200" rtl="0" algn="l">
              <a:spcBef>
                <a:spcPts val="1200"/>
              </a:spcBef>
              <a:spcAft>
                <a:spcPts val="0"/>
              </a:spcAft>
              <a:buNone/>
            </a:pPr>
            <a:r>
              <a:t/>
            </a:r>
            <a:endParaRPr/>
          </a:p>
          <a:p>
            <a:pPr indent="-311150" lvl="0" marL="457200" rtl="0" algn="l">
              <a:spcBef>
                <a:spcPts val="0"/>
              </a:spcBef>
              <a:spcAft>
                <a:spcPts val="0"/>
              </a:spcAft>
              <a:buSzPts val="1300"/>
              <a:buChar char="●"/>
            </a:pPr>
            <a:r>
              <a:rPr lang="en"/>
              <a:t>Unique in that it can survive harsh conditions, in large part due to </a:t>
            </a:r>
            <a:r>
              <a:rPr b="1" lang="en">
                <a:solidFill>
                  <a:srgbClr val="DF382C"/>
                </a:solidFill>
              </a:rPr>
              <a:t>biofilm production</a:t>
            </a:r>
            <a:r>
              <a:rPr lang="en"/>
              <a:t> </a:t>
            </a:r>
            <a:r>
              <a:rPr baseline="30000" lang="en"/>
              <a:t>[1.2]</a:t>
            </a:r>
            <a:endParaRPr baseline="30000"/>
          </a:p>
          <a:p>
            <a:pPr indent="-298450" lvl="1" marL="914400" rtl="0" algn="l">
              <a:spcBef>
                <a:spcPts val="0"/>
              </a:spcBef>
              <a:spcAft>
                <a:spcPts val="0"/>
              </a:spcAft>
              <a:buSzPts val="1100"/>
              <a:buChar char="○"/>
            </a:pPr>
            <a:r>
              <a:rPr lang="en"/>
              <a:t>Low temperatures ( −0.4 to 50 °C) and pH (4.6–9.5)</a:t>
            </a:r>
            <a:endParaRPr/>
          </a:p>
          <a:p>
            <a:pPr indent="-298450" lvl="1" marL="914400" rtl="0" algn="l">
              <a:spcBef>
                <a:spcPts val="0"/>
              </a:spcBef>
              <a:spcAft>
                <a:spcPts val="0"/>
              </a:spcAft>
              <a:buSzPts val="1100"/>
              <a:buChar char="○"/>
            </a:pPr>
            <a:r>
              <a:rPr lang="en"/>
              <a:t>High salt concentrations (10–2%)</a:t>
            </a:r>
            <a:endParaRPr/>
          </a:p>
          <a:p>
            <a:pPr indent="-298450" lvl="1" marL="914400" rtl="0" algn="l">
              <a:spcBef>
                <a:spcPts val="0"/>
              </a:spcBef>
              <a:spcAft>
                <a:spcPts val="0"/>
              </a:spcAft>
              <a:buSzPts val="1100"/>
              <a:buChar char="○"/>
            </a:pPr>
            <a:r>
              <a:rPr lang="en"/>
              <a:t>Low water concentrations</a:t>
            </a:r>
            <a:endParaRPr b="1">
              <a:solidFill>
                <a:srgbClr val="DF382C"/>
              </a:solidFill>
            </a:endParaRPr>
          </a:p>
          <a:p>
            <a:pPr indent="-311150" lvl="0" marL="457200" rtl="0" algn="l">
              <a:spcBef>
                <a:spcPts val="0"/>
              </a:spcBef>
              <a:spcAft>
                <a:spcPts val="0"/>
              </a:spcAft>
              <a:buSzPts val="1300"/>
              <a:buChar char="●"/>
            </a:pPr>
            <a:r>
              <a:rPr lang="en"/>
              <a:t>Biofilm production is linked to:</a:t>
            </a:r>
            <a:endParaRPr/>
          </a:p>
          <a:p>
            <a:pPr indent="-298450" lvl="1" marL="914400" rtl="0" algn="l">
              <a:spcBef>
                <a:spcPts val="0"/>
              </a:spcBef>
              <a:spcAft>
                <a:spcPts val="0"/>
              </a:spcAft>
              <a:buSzPts val="1100"/>
              <a:buChar char="○"/>
            </a:pPr>
            <a:r>
              <a:rPr b="1" lang="en">
                <a:solidFill>
                  <a:srgbClr val="3B71CA"/>
                </a:solidFill>
              </a:rPr>
              <a:t>Temperature</a:t>
            </a:r>
            <a:r>
              <a:rPr lang="en"/>
              <a:t>: Low temp → </a:t>
            </a:r>
            <a:r>
              <a:rPr lang="en">
                <a:solidFill>
                  <a:srgbClr val="2F5AA2"/>
                </a:solidFill>
              </a:rPr>
              <a:t>increased flagella activity</a:t>
            </a:r>
            <a:r>
              <a:rPr lang="en"/>
              <a:t> → increased biofilm</a:t>
            </a:r>
            <a:endParaRPr/>
          </a:p>
          <a:p>
            <a:pPr indent="-298450" lvl="1" marL="914400" rtl="0" algn="l">
              <a:spcBef>
                <a:spcPts val="0"/>
              </a:spcBef>
              <a:spcAft>
                <a:spcPts val="0"/>
              </a:spcAft>
              <a:buSzPts val="1100"/>
              <a:buChar char="○"/>
            </a:pPr>
            <a:r>
              <a:rPr b="1" lang="en">
                <a:solidFill>
                  <a:srgbClr val="896110"/>
                </a:solidFill>
              </a:rPr>
              <a:t>Nutrient availability</a:t>
            </a:r>
            <a:r>
              <a:rPr lang="en"/>
              <a:t>: Being on </a:t>
            </a:r>
            <a:r>
              <a:rPr lang="en">
                <a:solidFill>
                  <a:srgbClr val="896110"/>
                </a:solidFill>
              </a:rPr>
              <a:t>stainless steel</a:t>
            </a:r>
            <a:r>
              <a:rPr lang="en"/>
              <a:t> increases biofilm production</a:t>
            </a:r>
            <a:endParaRPr/>
          </a:p>
          <a:p>
            <a:pPr indent="-311150" lvl="0" marL="457200" rtl="0" algn="l">
              <a:spcBef>
                <a:spcPts val="0"/>
              </a:spcBef>
              <a:spcAft>
                <a:spcPts val="0"/>
              </a:spcAft>
              <a:buSzPts val="1300"/>
              <a:buChar char="●"/>
            </a:pPr>
            <a:r>
              <a:rPr lang="en"/>
              <a:t>Biofilm production makes it </a:t>
            </a:r>
            <a:r>
              <a:rPr b="1" lang="en">
                <a:solidFill>
                  <a:srgbClr val="DF382C"/>
                </a:solidFill>
              </a:rPr>
              <a:t>harder for disinfectants to work</a:t>
            </a:r>
            <a:endParaRPr b="1">
              <a:solidFill>
                <a:srgbClr val="DF382C"/>
              </a:solidFill>
            </a:endParaRPr>
          </a:p>
        </p:txBody>
      </p:sp>
      <p:pic>
        <p:nvPicPr>
          <p:cNvPr id="319" name="Google Shape;319;p38"/>
          <p:cNvPicPr preferRelativeResize="0"/>
          <p:nvPr/>
        </p:nvPicPr>
        <p:blipFill>
          <a:blip r:embed="rId3">
            <a:alphaModFix/>
          </a:blip>
          <a:stretch>
            <a:fillRect/>
          </a:stretch>
        </p:blipFill>
        <p:spPr>
          <a:xfrm>
            <a:off x="5793350" y="669800"/>
            <a:ext cx="3252951" cy="1952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Listeriosis</a:t>
            </a:r>
            <a:endParaRPr/>
          </a:p>
        </p:txBody>
      </p:sp>
      <p:sp>
        <p:nvSpPr>
          <p:cNvPr id="325" name="Google Shape;325;p3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26" name="Google Shape;326;p3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lang="en"/>
              <a:t>Review trends in recent foodborne illnesses, with a focus on Listeria &amp; recent outbreaks</a:t>
            </a:r>
            <a:endParaRPr/>
          </a:p>
          <a:p>
            <a:pPr indent="-311150" lvl="0" marL="457200" rtl="0" algn="l">
              <a:spcBef>
                <a:spcPts val="0"/>
              </a:spcBef>
              <a:spcAft>
                <a:spcPts val="0"/>
              </a:spcAft>
              <a:buSzPts val="1300"/>
              <a:buChar char="●"/>
            </a:pPr>
            <a:r>
              <a:rPr lang="en"/>
              <a:t>Examine why Listeria is unique from other foodborne pathogens</a:t>
            </a:r>
            <a:endParaRPr/>
          </a:p>
          <a:p>
            <a:pPr indent="-311150" lvl="0" marL="457200" rtl="0" algn="l">
              <a:spcBef>
                <a:spcPts val="0"/>
              </a:spcBef>
              <a:spcAft>
                <a:spcPts val="0"/>
              </a:spcAft>
              <a:buSzPts val="1300"/>
              <a:buChar char="●"/>
            </a:pPr>
            <a:r>
              <a:rPr lang="en"/>
              <a:t>Describe </a:t>
            </a:r>
            <a:r>
              <a:rPr b="1" lang="en">
                <a:solidFill>
                  <a:srgbClr val="DF382C"/>
                </a:solidFill>
              </a:rPr>
              <a:t>clinical manifestations</a:t>
            </a:r>
            <a:r>
              <a:rPr b="1" lang="en"/>
              <a:t> &amp; </a:t>
            </a:r>
            <a:r>
              <a:rPr b="1" lang="en">
                <a:solidFill>
                  <a:srgbClr val="DF382C"/>
                </a:solidFill>
              </a:rPr>
              <a:t>treatment</a:t>
            </a:r>
            <a:endParaRPr b="1">
              <a:solidFill>
                <a:srgbClr val="DF382C"/>
              </a:solidFill>
            </a:endParaRPr>
          </a:p>
        </p:txBody>
      </p:sp>
      <p:sp>
        <p:nvSpPr>
          <p:cNvPr id="327" name="Google Shape;327;p39"/>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328" name="Google Shape;328;p39"/>
          <p:cNvPicPr preferRelativeResize="0"/>
          <p:nvPr/>
        </p:nvPicPr>
        <p:blipFill rotWithShape="1">
          <a:blip r:embed="rId3">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Transmission</a:t>
            </a:r>
            <a:r>
              <a:rPr lang="en">
                <a:solidFill>
                  <a:schemeClr val="lt1"/>
                </a:solidFill>
              </a:rPr>
              <a:t> &amp; manifestations</a:t>
            </a:r>
            <a:endParaRPr>
              <a:solidFill>
                <a:schemeClr val="lt1"/>
              </a:solidFill>
            </a:endParaRPr>
          </a:p>
        </p:txBody>
      </p:sp>
      <p:sp>
        <p:nvSpPr>
          <p:cNvPr id="334" name="Google Shape;334;p40"/>
          <p:cNvSpPr txBox="1"/>
          <p:nvPr>
            <p:ph idx="1" type="body"/>
          </p:nvPr>
        </p:nvSpPr>
        <p:spPr>
          <a:xfrm>
            <a:off x="729450" y="1393075"/>
            <a:ext cx="7688700" cy="317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Transmission</a:t>
            </a:r>
            <a:endParaRPr b="1"/>
          </a:p>
          <a:p>
            <a:pPr indent="-311150" lvl="0" marL="457200" rtl="0" algn="l">
              <a:spcBef>
                <a:spcPts val="1200"/>
              </a:spcBef>
              <a:spcAft>
                <a:spcPts val="0"/>
              </a:spcAft>
              <a:buSzPts val="1300"/>
              <a:buChar char="●"/>
            </a:pPr>
            <a:r>
              <a:rPr lang="en"/>
              <a:t>Gastrointestinal → blood stream</a:t>
            </a:r>
            <a:endParaRPr/>
          </a:p>
          <a:p>
            <a:pPr indent="-311150" lvl="0" marL="457200" rtl="0" algn="l">
              <a:spcBef>
                <a:spcPts val="0"/>
              </a:spcBef>
              <a:spcAft>
                <a:spcPts val="0"/>
              </a:spcAft>
              <a:buSzPts val="1300"/>
              <a:buChar char="●"/>
            </a:pPr>
            <a:r>
              <a:rPr lang="en"/>
              <a:t>Vertical: Maternal GI → hematogenous to fetus</a:t>
            </a:r>
            <a:endParaRPr/>
          </a:p>
          <a:p>
            <a:pPr indent="-311150" lvl="0" marL="457200" rtl="0" algn="l">
              <a:spcBef>
                <a:spcPts val="0"/>
              </a:spcBef>
              <a:spcAft>
                <a:spcPts val="0"/>
              </a:spcAft>
              <a:buSzPts val="1300"/>
              <a:buChar char="●"/>
            </a:pPr>
            <a:r>
              <a:rPr b="1" lang="en">
                <a:solidFill>
                  <a:srgbClr val="DF382C"/>
                </a:solidFill>
              </a:rPr>
              <a:t>Low infectious dose</a:t>
            </a:r>
            <a:r>
              <a:rPr lang="en"/>
              <a:t> (~100 bacteria) needed to infect immunocompromised</a:t>
            </a:r>
            <a:endParaRPr/>
          </a:p>
          <a:p>
            <a:pPr indent="0" lvl="0" marL="0" rtl="0" algn="l">
              <a:spcBef>
                <a:spcPts val="1200"/>
              </a:spcBef>
              <a:spcAft>
                <a:spcPts val="0"/>
              </a:spcAft>
              <a:buNone/>
            </a:pPr>
            <a:r>
              <a:rPr lang="en"/>
              <a:t>Incubation period has wide </a:t>
            </a:r>
            <a:r>
              <a:rPr lang="en"/>
              <a:t>variety</a:t>
            </a:r>
            <a:r>
              <a:rPr lang="en"/>
              <a:t> (</a:t>
            </a:r>
            <a:r>
              <a:rPr lang="en">
                <a:solidFill>
                  <a:srgbClr val="3B71CA"/>
                </a:solidFill>
              </a:rPr>
              <a:t>3 days to </a:t>
            </a:r>
            <a:r>
              <a:rPr b="1" lang="en">
                <a:solidFill>
                  <a:srgbClr val="3B71CA"/>
                </a:solidFill>
              </a:rPr>
              <a:t>10 weeks</a:t>
            </a:r>
            <a:r>
              <a:rPr lang="en"/>
              <a:t>) </a:t>
            </a:r>
            <a:r>
              <a:rPr baseline="30000" lang="en"/>
              <a:t>[3.1]</a:t>
            </a:r>
            <a:endParaRPr baseline="30000"/>
          </a:p>
          <a:p>
            <a:pPr indent="-311150" lvl="0" marL="457200" rtl="0" algn="l">
              <a:spcBef>
                <a:spcPts val="1200"/>
              </a:spcBef>
              <a:spcAft>
                <a:spcPts val="0"/>
              </a:spcAft>
              <a:buClr>
                <a:schemeClr val="lt1"/>
              </a:buClr>
              <a:buSzPts val="1300"/>
              <a:buChar char="●"/>
            </a:pPr>
            <a:r>
              <a:rPr b="1" lang="en">
                <a:solidFill>
                  <a:schemeClr val="lt1"/>
                </a:solidFill>
              </a:rPr>
              <a:t>Limited febrile gastroenteritis</a:t>
            </a:r>
            <a:r>
              <a:rPr lang="en">
                <a:solidFill>
                  <a:schemeClr val="lt1"/>
                </a:solidFill>
              </a:rPr>
              <a:t>: Mainly in immunocompetent</a:t>
            </a:r>
            <a:endParaRPr>
              <a:solidFill>
                <a:schemeClr val="lt1"/>
              </a:solidFill>
            </a:endParaRPr>
          </a:p>
          <a:p>
            <a:pPr indent="-311150" lvl="0" marL="457200" rtl="0" algn="l">
              <a:spcBef>
                <a:spcPts val="0"/>
              </a:spcBef>
              <a:spcAft>
                <a:spcPts val="0"/>
              </a:spcAft>
              <a:buClr>
                <a:schemeClr val="lt1"/>
              </a:buClr>
              <a:buSzPts val="1300"/>
              <a:buChar char="●"/>
            </a:pPr>
            <a:r>
              <a:rPr b="1" lang="en">
                <a:solidFill>
                  <a:schemeClr val="lt1"/>
                </a:solidFill>
              </a:rPr>
              <a:t>Invasive listeriosis</a:t>
            </a:r>
            <a:r>
              <a:rPr lang="en">
                <a:solidFill>
                  <a:schemeClr val="lt1"/>
                </a:solidFill>
              </a:rPr>
              <a:t>: Mainly in immunocompromised</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Bloodstream infection with sepsis w/ meningitis</a:t>
            </a:r>
            <a:endParaRPr>
              <a:solidFill>
                <a:schemeClr val="lt1"/>
              </a:solidFill>
            </a:endParaRPr>
          </a:p>
          <a:p>
            <a:pPr indent="-298450" lvl="1" marL="914400" rtl="0" algn="l">
              <a:spcBef>
                <a:spcPts val="0"/>
              </a:spcBef>
              <a:spcAft>
                <a:spcPts val="0"/>
              </a:spcAft>
              <a:buClr>
                <a:schemeClr val="lt1"/>
              </a:buClr>
              <a:buSzPts val="1100"/>
              <a:buChar char="○"/>
            </a:pPr>
            <a:r>
              <a:rPr lang="en">
                <a:solidFill>
                  <a:schemeClr val="lt1"/>
                </a:solidFill>
              </a:rPr>
              <a:t>High mortality (~25%)</a:t>
            </a:r>
            <a:endParaRPr>
              <a:solidFill>
                <a:schemeClr val="lt1"/>
              </a:solidFill>
            </a:endParaRPr>
          </a:p>
          <a:p>
            <a:pPr indent="-311150" lvl="0" marL="457200" rtl="0" algn="l">
              <a:spcBef>
                <a:spcPts val="0"/>
              </a:spcBef>
              <a:spcAft>
                <a:spcPts val="0"/>
              </a:spcAft>
              <a:buClr>
                <a:schemeClr val="lt1"/>
              </a:buClr>
              <a:buSzPts val="1300"/>
              <a:buChar char="●"/>
            </a:pPr>
            <a:r>
              <a:rPr b="1" lang="en">
                <a:solidFill>
                  <a:schemeClr val="lt1"/>
                </a:solidFill>
              </a:rPr>
              <a:t>Pregnancy</a:t>
            </a:r>
            <a:r>
              <a:rPr lang="en">
                <a:solidFill>
                  <a:schemeClr val="lt1"/>
                </a:solidFill>
              </a:rPr>
              <a:t>: Usually mild illness for the mother, but can cause preterm labor, fetal sepsis, and fetal demise</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Transmission &amp; manifestations</a:t>
            </a:r>
            <a:endParaRPr/>
          </a:p>
        </p:txBody>
      </p:sp>
      <p:sp>
        <p:nvSpPr>
          <p:cNvPr id="340" name="Google Shape;340;p41"/>
          <p:cNvSpPr txBox="1"/>
          <p:nvPr>
            <p:ph idx="1" type="body"/>
          </p:nvPr>
        </p:nvSpPr>
        <p:spPr>
          <a:xfrm>
            <a:off x="729450" y="1393075"/>
            <a:ext cx="7688700" cy="317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Transmission</a:t>
            </a:r>
            <a:endParaRPr b="1"/>
          </a:p>
          <a:p>
            <a:pPr indent="-311150" lvl="0" marL="457200" rtl="0" algn="l">
              <a:spcBef>
                <a:spcPts val="1200"/>
              </a:spcBef>
              <a:spcAft>
                <a:spcPts val="0"/>
              </a:spcAft>
              <a:buSzPts val="1300"/>
              <a:buChar char="●"/>
            </a:pPr>
            <a:r>
              <a:rPr lang="en"/>
              <a:t>Gastrointestinal → blood stream</a:t>
            </a:r>
            <a:endParaRPr/>
          </a:p>
          <a:p>
            <a:pPr indent="-311150" lvl="0" marL="457200" rtl="0" algn="l">
              <a:spcBef>
                <a:spcPts val="0"/>
              </a:spcBef>
              <a:spcAft>
                <a:spcPts val="0"/>
              </a:spcAft>
              <a:buSzPts val="1300"/>
              <a:buChar char="●"/>
            </a:pPr>
            <a:r>
              <a:rPr lang="en"/>
              <a:t>Vertical: Maternal GI → hematogenous to fetus</a:t>
            </a:r>
            <a:endParaRPr/>
          </a:p>
          <a:p>
            <a:pPr indent="-311150" lvl="0" marL="457200" rtl="0" algn="l">
              <a:spcBef>
                <a:spcPts val="0"/>
              </a:spcBef>
              <a:spcAft>
                <a:spcPts val="0"/>
              </a:spcAft>
              <a:buSzPts val="1300"/>
              <a:buChar char="●"/>
            </a:pPr>
            <a:r>
              <a:rPr b="1" lang="en">
                <a:solidFill>
                  <a:srgbClr val="DF382C"/>
                </a:solidFill>
              </a:rPr>
              <a:t>Low infectious dose</a:t>
            </a:r>
            <a:r>
              <a:rPr lang="en"/>
              <a:t> (~100 bacteria) needed to infect immunocompromised</a:t>
            </a:r>
            <a:endParaRPr/>
          </a:p>
          <a:p>
            <a:pPr indent="0" lvl="0" marL="0" rtl="0" algn="l">
              <a:spcBef>
                <a:spcPts val="1200"/>
              </a:spcBef>
              <a:spcAft>
                <a:spcPts val="0"/>
              </a:spcAft>
              <a:buNone/>
            </a:pPr>
            <a:r>
              <a:rPr lang="en"/>
              <a:t>Incubation period has wide variety (</a:t>
            </a:r>
            <a:r>
              <a:rPr lang="en">
                <a:solidFill>
                  <a:srgbClr val="3B71CA"/>
                </a:solidFill>
              </a:rPr>
              <a:t>3 days to </a:t>
            </a:r>
            <a:r>
              <a:rPr b="1" lang="en">
                <a:solidFill>
                  <a:srgbClr val="3B71CA"/>
                </a:solidFill>
              </a:rPr>
              <a:t>10 weeks</a:t>
            </a:r>
            <a:r>
              <a:rPr lang="en"/>
              <a:t>) </a:t>
            </a:r>
            <a:r>
              <a:rPr baseline="30000" lang="en"/>
              <a:t>[3.1]</a:t>
            </a:r>
            <a:endParaRPr baseline="30000"/>
          </a:p>
          <a:p>
            <a:pPr indent="-311150" lvl="0" marL="457200" rtl="0" algn="l">
              <a:spcBef>
                <a:spcPts val="1200"/>
              </a:spcBef>
              <a:spcAft>
                <a:spcPts val="0"/>
              </a:spcAft>
              <a:buSzPts val="1300"/>
              <a:buChar char="●"/>
            </a:pPr>
            <a:r>
              <a:rPr b="1" lang="en"/>
              <a:t>Limited febrile gastroenteritis</a:t>
            </a:r>
            <a:r>
              <a:rPr lang="en"/>
              <a:t>: Mainly in immunocompetent</a:t>
            </a:r>
            <a:endParaRPr/>
          </a:p>
          <a:p>
            <a:pPr indent="-311150" lvl="0" marL="457200" rtl="0" algn="l">
              <a:spcBef>
                <a:spcPts val="0"/>
              </a:spcBef>
              <a:spcAft>
                <a:spcPts val="0"/>
              </a:spcAft>
              <a:buSzPts val="1300"/>
              <a:buChar char="●"/>
            </a:pPr>
            <a:r>
              <a:rPr b="1" lang="en"/>
              <a:t>Invasive listeriosis</a:t>
            </a:r>
            <a:r>
              <a:rPr lang="en"/>
              <a:t>: Mainly in immunocompromised</a:t>
            </a:r>
            <a:endParaRPr/>
          </a:p>
          <a:p>
            <a:pPr indent="-298450" lvl="1" marL="914400" rtl="0" algn="l">
              <a:spcBef>
                <a:spcPts val="0"/>
              </a:spcBef>
              <a:spcAft>
                <a:spcPts val="0"/>
              </a:spcAft>
              <a:buSzPts val="1100"/>
              <a:buChar char="○"/>
            </a:pPr>
            <a:r>
              <a:rPr lang="en"/>
              <a:t>Bloodstream infection with sepsis w/ meningitis</a:t>
            </a:r>
            <a:endParaRPr/>
          </a:p>
          <a:p>
            <a:pPr indent="-298450" lvl="1" marL="914400" rtl="0" algn="l">
              <a:spcBef>
                <a:spcPts val="0"/>
              </a:spcBef>
              <a:spcAft>
                <a:spcPts val="0"/>
              </a:spcAft>
              <a:buSzPts val="1100"/>
              <a:buChar char="○"/>
            </a:pPr>
            <a:r>
              <a:rPr lang="en"/>
              <a:t>High mortality (~25%)</a:t>
            </a:r>
            <a:endParaRPr/>
          </a:p>
          <a:p>
            <a:pPr indent="-311150" lvl="0" marL="457200" rtl="0" algn="l">
              <a:spcBef>
                <a:spcPts val="0"/>
              </a:spcBef>
              <a:spcAft>
                <a:spcPts val="0"/>
              </a:spcAft>
              <a:buSzPts val="1300"/>
              <a:buChar char="●"/>
            </a:pPr>
            <a:r>
              <a:rPr b="1" lang="en"/>
              <a:t>Pregnancy</a:t>
            </a:r>
            <a:r>
              <a:rPr lang="en"/>
              <a:t>: Usually mild illness for the mother, but can cause preterm labor, fetal sepsis, and fetal demise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98" name="Google Shape;98;p15"/>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73 </a:t>
            </a:r>
            <a:r>
              <a:rPr b="1" lang="en">
                <a:solidFill>
                  <a:srgbClr val="2D6987"/>
                </a:solidFill>
              </a:rPr>
              <a:t>y/o M </a:t>
            </a:r>
            <a:r>
              <a:rPr lang="en"/>
              <a:t>with </a:t>
            </a:r>
            <a:r>
              <a:rPr b="1" lang="en">
                <a:solidFill>
                  <a:srgbClr val="14A44D"/>
                </a:solidFill>
              </a:rPr>
              <a:t>unclear PMH</a:t>
            </a:r>
            <a:r>
              <a:rPr lang="en"/>
              <a:t> p/w </a:t>
            </a:r>
            <a:r>
              <a:rPr b="1" lang="en">
                <a:solidFill>
                  <a:srgbClr val="DC4C64"/>
                </a:solidFill>
              </a:rPr>
              <a:t>falls &amp; a right subdural hematoma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Basilar</a:t>
            </a:r>
            <a:r>
              <a:rPr lang="en"/>
              <a:t> CNS infection</a:t>
            </a:r>
            <a:endParaRPr/>
          </a:p>
        </p:txBody>
      </p:sp>
      <p:sp>
        <p:nvSpPr>
          <p:cNvPr id="346" name="Google Shape;346;p42"/>
          <p:cNvSpPr txBox="1"/>
          <p:nvPr>
            <p:ph idx="1" type="body"/>
          </p:nvPr>
        </p:nvSpPr>
        <p:spPr>
          <a:xfrm>
            <a:off x="729450" y="1393075"/>
            <a:ext cx="7688700" cy="309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DDx of basilar meningitis / abscesses</a:t>
            </a:r>
            <a:r>
              <a:rPr lang="en"/>
              <a:t> </a:t>
            </a:r>
            <a:r>
              <a:rPr baseline="30000" lang="en"/>
              <a:t>[1.3] [3.5] [</a:t>
            </a:r>
            <a:r>
              <a:rPr baseline="30000" lang="en" sz="1200"/>
              <a:t>Guilfoose</a:t>
            </a:r>
            <a:r>
              <a:rPr baseline="30000" lang="en"/>
              <a:t>]</a:t>
            </a:r>
            <a:endParaRPr baseline="30000"/>
          </a:p>
          <a:p>
            <a:pPr indent="-311150" lvl="0" marL="457200" rtl="0" algn="l">
              <a:spcBef>
                <a:spcPts val="1200"/>
              </a:spcBef>
              <a:spcAft>
                <a:spcPts val="0"/>
              </a:spcAft>
              <a:buSzPts val="1300"/>
              <a:buChar char="●"/>
            </a:pPr>
            <a:r>
              <a:rPr b="1" lang="en">
                <a:solidFill>
                  <a:srgbClr val="DF382C"/>
                </a:solidFill>
              </a:rPr>
              <a:t>Tuberculosis</a:t>
            </a:r>
            <a:r>
              <a:rPr b="1" lang="en"/>
              <a:t> </a:t>
            </a:r>
            <a:endParaRPr b="1"/>
          </a:p>
          <a:p>
            <a:pPr indent="-311150" lvl="0" marL="457200" rtl="0" algn="l">
              <a:spcBef>
                <a:spcPts val="0"/>
              </a:spcBef>
              <a:spcAft>
                <a:spcPts val="0"/>
              </a:spcAft>
              <a:buSzPts val="1300"/>
              <a:buChar char="●"/>
            </a:pPr>
            <a:r>
              <a:rPr b="1" lang="en">
                <a:solidFill>
                  <a:srgbClr val="DF382C"/>
                </a:solidFill>
              </a:rPr>
              <a:t>Fungal</a:t>
            </a:r>
            <a:r>
              <a:rPr lang="en"/>
              <a:t>: Crypto, histo</a:t>
            </a:r>
            <a:endParaRPr b="1"/>
          </a:p>
          <a:p>
            <a:pPr indent="-311150" lvl="0" marL="457200" rtl="0" algn="l">
              <a:spcBef>
                <a:spcPts val="0"/>
              </a:spcBef>
              <a:spcAft>
                <a:spcPts val="0"/>
              </a:spcAft>
              <a:buSzPts val="1300"/>
              <a:buChar char="●"/>
            </a:pPr>
            <a:r>
              <a:rPr b="1" lang="en"/>
              <a:t>Spirochetes</a:t>
            </a:r>
            <a:r>
              <a:rPr lang="en"/>
              <a:t>: Lyme, </a:t>
            </a:r>
            <a:r>
              <a:rPr lang="en"/>
              <a:t>syphilis</a:t>
            </a:r>
            <a:endParaRPr/>
          </a:p>
          <a:p>
            <a:pPr indent="-311150" lvl="0" marL="457200" rtl="0" algn="l">
              <a:spcBef>
                <a:spcPts val="0"/>
              </a:spcBef>
              <a:spcAft>
                <a:spcPts val="0"/>
              </a:spcAft>
              <a:buSzPts val="1300"/>
              <a:buChar char="●"/>
            </a:pPr>
            <a:r>
              <a:rPr b="1" lang="en">
                <a:solidFill>
                  <a:srgbClr val="3B71CA"/>
                </a:solidFill>
              </a:rPr>
              <a:t>Listeria</a:t>
            </a:r>
            <a:r>
              <a:rPr lang="en"/>
              <a:t>  </a:t>
            </a:r>
            <a:endParaRPr/>
          </a:p>
          <a:p>
            <a:pPr indent="-311150" lvl="0" marL="457200" rtl="0" algn="l">
              <a:spcBef>
                <a:spcPts val="0"/>
              </a:spcBef>
              <a:spcAft>
                <a:spcPts val="0"/>
              </a:spcAft>
              <a:buSzPts val="1300"/>
              <a:buChar char="●"/>
            </a:pPr>
            <a:r>
              <a:rPr b="1" lang="en"/>
              <a:t>Granulomatous disease</a:t>
            </a:r>
            <a:endParaRPr/>
          </a:p>
          <a:p>
            <a:pPr indent="-311150" lvl="0" marL="457200" rtl="0" algn="l">
              <a:spcBef>
                <a:spcPts val="0"/>
              </a:spcBef>
              <a:spcAft>
                <a:spcPts val="0"/>
              </a:spcAft>
              <a:buSzPts val="1300"/>
              <a:buChar char="●"/>
            </a:pPr>
            <a:r>
              <a:rPr b="1" lang="en"/>
              <a:t>Neurosarcoidosis</a:t>
            </a:r>
            <a:r>
              <a:rPr lang="en"/>
              <a:t>, l</a:t>
            </a:r>
            <a:r>
              <a:rPr lang="en"/>
              <a:t>eptomeningeal carcinomatosis, lymphoma</a:t>
            </a:r>
            <a:endParaRPr/>
          </a:p>
          <a:p>
            <a:pPr indent="0" lvl="0" marL="0" rtl="0" algn="l">
              <a:spcBef>
                <a:spcPts val="1200"/>
              </a:spcBef>
              <a:spcAft>
                <a:spcPts val="1200"/>
              </a:spcAft>
              <a:buNone/>
            </a:pPr>
            <a:r>
              <a:rPr lang="en"/>
              <a:t>Some association with these infections and CN palsy &amp; increased ICP</a:t>
            </a:r>
            <a:r>
              <a:rPr baseline="30000" lang="en"/>
              <a:t> [3.5]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Listeria: Treatment</a:t>
            </a:r>
            <a:endParaRPr/>
          </a:p>
        </p:txBody>
      </p:sp>
      <p:sp>
        <p:nvSpPr>
          <p:cNvPr id="352" name="Google Shape;352;p43"/>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a:t>
            </a:r>
            <a:r>
              <a:rPr lang="en"/>
              <a:t>mpicillin, penicillin, gentamicin and TMP-SMX are active</a:t>
            </a:r>
            <a:endParaRPr/>
          </a:p>
          <a:p>
            <a:pPr indent="-311150" lvl="0" marL="457200" rtl="0" algn="l">
              <a:spcBef>
                <a:spcPts val="1200"/>
              </a:spcBef>
              <a:spcAft>
                <a:spcPts val="0"/>
              </a:spcAft>
              <a:buSzPts val="1300"/>
              <a:buChar char="●"/>
            </a:pPr>
            <a:r>
              <a:rPr lang="en"/>
              <a:t>Inherently resistant to cephalosporins</a:t>
            </a:r>
            <a:endParaRPr/>
          </a:p>
          <a:p>
            <a:pPr indent="-311150" lvl="0" marL="457200" rtl="0" algn="l">
              <a:spcBef>
                <a:spcPts val="0"/>
              </a:spcBef>
              <a:spcAft>
                <a:spcPts val="0"/>
              </a:spcAft>
              <a:buSzPts val="1300"/>
              <a:buChar char="●"/>
            </a:pPr>
            <a:r>
              <a:rPr b="1" lang="en">
                <a:solidFill>
                  <a:srgbClr val="DF382C"/>
                </a:solidFill>
              </a:rPr>
              <a:t>Ampicillin</a:t>
            </a:r>
            <a:r>
              <a:rPr lang="en"/>
              <a:t> is the drug of choice</a:t>
            </a:r>
            <a:endParaRPr/>
          </a:p>
          <a:p>
            <a:pPr indent="-311150" lvl="0" marL="457200" rtl="0" algn="l">
              <a:spcBef>
                <a:spcPts val="0"/>
              </a:spcBef>
              <a:spcAft>
                <a:spcPts val="0"/>
              </a:spcAft>
              <a:buSzPts val="1300"/>
              <a:buChar char="●"/>
            </a:pPr>
            <a:r>
              <a:rPr lang="en"/>
              <a:t>Mixed reports on if meropenem can be used for meningitis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4"/>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Case #2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63" name="Google Shape;363;p45"/>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65 y/o F </a:t>
            </a:r>
            <a:r>
              <a:rPr lang="en"/>
              <a:t>with PMH including PAD (left ax-SFA bypass 12/2019, left AKA 8/2021), s/p CABG, CVA, DVT, chronic sacral decubitus ulcer, rectovaginal fistula s/p diverting colostomy, chronic SPC p/w </a:t>
            </a:r>
            <a:r>
              <a:rPr b="1" lang="en">
                <a:solidFill>
                  <a:srgbClr val="DC4C64"/>
                </a:solidFill>
              </a:rPr>
              <a:t>bleeding from her graft</a:t>
            </a:r>
            <a:r>
              <a:rPr lang="en"/>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369" name="Google Shape;369;p46"/>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a:t>
            </a:r>
            <a:r>
              <a:rPr b="1" lang="en">
                <a:solidFill>
                  <a:srgbClr val="2D6987"/>
                </a:solidFill>
              </a:rPr>
              <a:t>65 y/o F </a:t>
            </a:r>
            <a:r>
              <a:rPr lang="en"/>
              <a:t>with PMH including PAD (left ax-SFA bypass 12/2019, left AKA 8/2021), s/p CABG, CVA, DVT, chronic sacral decubitus ulcer, rectovaginal fistula s/p diverting colostomy, chronic SPC p/w </a:t>
            </a:r>
            <a:r>
              <a:rPr b="1" lang="en">
                <a:solidFill>
                  <a:srgbClr val="DC4C64"/>
                </a:solidFill>
              </a:rPr>
              <a:t>bleeding from her graft</a:t>
            </a:r>
            <a:r>
              <a:rPr lang="en"/>
              <a:t>.</a:t>
            </a:r>
            <a:endParaRPr/>
          </a:p>
          <a:p>
            <a:pPr indent="-311150" lvl="0" marL="457200" rtl="0" algn="l">
              <a:spcBef>
                <a:spcPts val="1200"/>
              </a:spcBef>
              <a:spcAft>
                <a:spcPts val="0"/>
              </a:spcAft>
              <a:buSzPts val="1300"/>
              <a:buChar char="●"/>
            </a:pPr>
            <a:r>
              <a:rPr lang="en"/>
              <a:t>Sent from vascular clinic for exposed graft on left chest that has been bleeding for weeks/months</a:t>
            </a:r>
            <a:endParaRPr/>
          </a:p>
          <a:p>
            <a:pPr indent="-311150" lvl="0" marL="457200" rtl="0" algn="l">
              <a:spcBef>
                <a:spcPts val="0"/>
              </a:spcBef>
              <a:spcAft>
                <a:spcPts val="0"/>
              </a:spcAft>
              <a:buSzPts val="1300"/>
              <a:buChar char="●"/>
            </a:pPr>
            <a:r>
              <a:rPr lang="en"/>
              <a:t>M</a:t>
            </a:r>
            <a:r>
              <a:rPr lang="en"/>
              <a:t>ostly bloody but occasionally purulent on her anterior chest wall</a:t>
            </a:r>
            <a:endParaRPr/>
          </a:p>
          <a:p>
            <a:pPr indent="-311150" lvl="0" marL="457200" rtl="0" algn="l">
              <a:spcBef>
                <a:spcPts val="0"/>
              </a:spcBef>
              <a:spcAft>
                <a:spcPts val="0"/>
              </a:spcAft>
              <a:buSzPts val="1300"/>
              <a:buChar char="●"/>
            </a:pPr>
            <a:r>
              <a:rPr lang="en"/>
              <a:t>No antibiotics prior to admission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Background</a:t>
            </a:r>
            <a:endParaRPr/>
          </a:p>
        </p:txBody>
      </p:sp>
      <p:sp>
        <p:nvSpPr>
          <p:cNvPr id="375" name="Google Shape;375;p47"/>
          <p:cNvSpPr txBox="1"/>
          <p:nvPr>
            <p:ph idx="1" type="body"/>
          </p:nvPr>
        </p:nvSpPr>
        <p:spPr>
          <a:xfrm>
            <a:off x="729450" y="1393075"/>
            <a:ext cx="7688700" cy="848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65 y/o F </a:t>
            </a:r>
            <a:r>
              <a:rPr lang="en"/>
              <a:t>with PMH including PAD (left ax-SFA bypass 12/2019, left AKA 8/2021), s/p CABG, CVA, DVT, chronic sacral decubitus ulcer, rectovaginal fistula s/p diverting colostomy, chronic SPC p/w </a:t>
            </a:r>
            <a:r>
              <a:rPr b="1" lang="en">
                <a:solidFill>
                  <a:srgbClr val="DC4C64"/>
                </a:solidFill>
              </a:rPr>
              <a:t>bleeding from her graft</a:t>
            </a:r>
            <a:r>
              <a:rPr lang="en"/>
              <a:t>.</a:t>
            </a:r>
            <a:endParaRPr/>
          </a:p>
        </p:txBody>
      </p:sp>
      <p:grpSp>
        <p:nvGrpSpPr>
          <p:cNvPr id="376" name="Google Shape;376;p47"/>
          <p:cNvGrpSpPr/>
          <p:nvPr/>
        </p:nvGrpSpPr>
        <p:grpSpPr>
          <a:xfrm>
            <a:off x="7315200" y="2295575"/>
            <a:ext cx="1828800" cy="2847950"/>
            <a:chOff x="3657600" y="2295575"/>
            <a:chExt cx="1828800" cy="2847950"/>
          </a:xfrm>
        </p:grpSpPr>
        <p:sp>
          <p:nvSpPr>
            <p:cNvPr id="377" name="Google Shape;377;p47"/>
            <p:cNvSpPr/>
            <p:nvPr/>
          </p:nvSpPr>
          <p:spPr>
            <a:xfrm>
              <a:off x="3657600" y="2823925"/>
              <a:ext cx="1828800" cy="2319600"/>
            </a:xfrm>
            <a:prstGeom prst="rect">
              <a:avLst/>
            </a:prstGeom>
            <a:solidFill>
              <a:srgbClr val="2F5A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7"/>
            <p:cNvSpPr/>
            <p:nvPr/>
          </p:nvSpPr>
          <p:spPr>
            <a:xfrm>
              <a:off x="3657600" y="2295575"/>
              <a:ext cx="1828800" cy="53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7"/>
            <p:cNvSpPr txBox="1"/>
            <p:nvPr/>
          </p:nvSpPr>
          <p:spPr>
            <a:xfrm>
              <a:off x="3863250" y="3050050"/>
              <a:ext cx="14175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Bleeding from graft</a:t>
              </a:r>
              <a:endParaRPr b="1" sz="1200">
                <a:solidFill>
                  <a:schemeClr val="lt1"/>
                </a:solidFill>
                <a:latin typeface="Open Sans"/>
                <a:ea typeface="Open Sans"/>
                <a:cs typeface="Open Sans"/>
                <a:sym typeface="Open Sans"/>
              </a:endParaRPr>
            </a:p>
          </p:txBody>
        </p:sp>
        <p:sp>
          <p:nvSpPr>
            <p:cNvPr id="380" name="Google Shape;380;p47"/>
            <p:cNvSpPr txBox="1"/>
            <p:nvPr/>
          </p:nvSpPr>
          <p:spPr>
            <a:xfrm>
              <a:off x="3863250" y="3896950"/>
              <a:ext cx="14175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chemeClr val="lt1"/>
                  </a:solidFill>
                  <a:latin typeface="Roboto"/>
                  <a:ea typeface="Roboto"/>
                  <a:cs typeface="Roboto"/>
                  <a:sym typeface="Roboto"/>
                </a:rPr>
                <a:t>Sent from vascular clinic, unclear chronicity</a:t>
              </a:r>
              <a:endParaRPr sz="900">
                <a:solidFill>
                  <a:schemeClr val="lt1"/>
                </a:solidFill>
                <a:latin typeface="Roboto"/>
                <a:ea typeface="Roboto"/>
                <a:cs typeface="Roboto"/>
                <a:sym typeface="Roboto"/>
              </a:endParaRPr>
            </a:p>
          </p:txBody>
        </p:sp>
        <p:sp>
          <p:nvSpPr>
            <p:cNvPr id="381" name="Google Shape;381;p47"/>
            <p:cNvSpPr txBox="1"/>
            <p:nvPr/>
          </p:nvSpPr>
          <p:spPr>
            <a:xfrm>
              <a:off x="38632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2024</a:t>
              </a:r>
              <a:endParaRPr sz="1000">
                <a:solidFill>
                  <a:srgbClr val="5E5E5E"/>
                </a:solidFill>
                <a:latin typeface="Roboto"/>
                <a:ea typeface="Roboto"/>
                <a:cs typeface="Roboto"/>
                <a:sym typeface="Roboto"/>
              </a:endParaRPr>
            </a:p>
          </p:txBody>
        </p:sp>
      </p:grpSp>
      <p:grpSp>
        <p:nvGrpSpPr>
          <p:cNvPr id="382" name="Google Shape;382;p47"/>
          <p:cNvGrpSpPr/>
          <p:nvPr/>
        </p:nvGrpSpPr>
        <p:grpSpPr>
          <a:xfrm>
            <a:off x="5486400" y="2295575"/>
            <a:ext cx="1828800" cy="2847950"/>
            <a:chOff x="3657600" y="2295575"/>
            <a:chExt cx="1828800" cy="2847950"/>
          </a:xfrm>
        </p:grpSpPr>
        <p:sp>
          <p:nvSpPr>
            <p:cNvPr id="383" name="Google Shape;383;p47"/>
            <p:cNvSpPr/>
            <p:nvPr/>
          </p:nvSpPr>
          <p:spPr>
            <a:xfrm>
              <a:off x="3657600" y="2823925"/>
              <a:ext cx="1828800" cy="2319600"/>
            </a:xfrm>
            <a:prstGeom prst="rect">
              <a:avLst/>
            </a:prstGeom>
            <a:solidFill>
              <a:srgbClr val="8961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7"/>
            <p:cNvSpPr/>
            <p:nvPr/>
          </p:nvSpPr>
          <p:spPr>
            <a:xfrm>
              <a:off x="3657600" y="2295575"/>
              <a:ext cx="1828800" cy="53700"/>
            </a:xfrm>
            <a:prstGeom prst="rect">
              <a:avLst/>
            </a:prstGeom>
            <a:solidFill>
              <a:srgbClr val="E4A1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5" name="Google Shape;385;p47"/>
            <p:cNvCxnSpPr/>
            <p:nvPr/>
          </p:nvCxnSpPr>
          <p:spPr>
            <a:xfrm>
              <a:off x="54864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386" name="Google Shape;386;p47"/>
            <p:cNvSpPr txBox="1"/>
            <p:nvPr/>
          </p:nvSpPr>
          <p:spPr>
            <a:xfrm>
              <a:off x="3863250" y="3050050"/>
              <a:ext cx="14175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SBO, MRSA bacteremia</a:t>
              </a:r>
              <a:endParaRPr b="1" sz="1200">
                <a:solidFill>
                  <a:schemeClr val="lt1"/>
                </a:solidFill>
                <a:latin typeface="Open Sans"/>
                <a:ea typeface="Open Sans"/>
                <a:cs typeface="Open Sans"/>
                <a:sym typeface="Open Sans"/>
              </a:endParaRPr>
            </a:p>
          </p:txBody>
        </p:sp>
        <p:sp>
          <p:nvSpPr>
            <p:cNvPr id="387" name="Google Shape;387;p47"/>
            <p:cNvSpPr txBox="1"/>
            <p:nvPr/>
          </p:nvSpPr>
          <p:spPr>
            <a:xfrm>
              <a:off x="3863250" y="3896950"/>
              <a:ext cx="14175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chemeClr val="lt1"/>
                  </a:solidFill>
                  <a:latin typeface="Open Sans"/>
                  <a:ea typeface="Open Sans"/>
                  <a:cs typeface="Open Sans"/>
                  <a:sym typeface="Open Sans"/>
                </a:rPr>
                <a:t>Treated w/ 6 weeks of dapto</a:t>
              </a:r>
              <a:endParaRPr sz="900">
                <a:solidFill>
                  <a:schemeClr val="lt1"/>
                </a:solidFill>
                <a:latin typeface="Open Sans"/>
                <a:ea typeface="Open Sans"/>
                <a:cs typeface="Open Sans"/>
                <a:sym typeface="Open Sans"/>
              </a:endParaRPr>
            </a:p>
          </p:txBody>
        </p:sp>
        <p:sp>
          <p:nvSpPr>
            <p:cNvPr id="388" name="Google Shape;388;p47"/>
            <p:cNvSpPr txBox="1"/>
            <p:nvPr/>
          </p:nvSpPr>
          <p:spPr>
            <a:xfrm>
              <a:off x="38632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2023</a:t>
              </a:r>
              <a:endParaRPr sz="1000">
                <a:solidFill>
                  <a:srgbClr val="5E5E5E"/>
                </a:solidFill>
                <a:latin typeface="Roboto"/>
                <a:ea typeface="Roboto"/>
                <a:cs typeface="Roboto"/>
                <a:sym typeface="Roboto"/>
              </a:endParaRPr>
            </a:p>
          </p:txBody>
        </p:sp>
      </p:grpSp>
      <p:grpSp>
        <p:nvGrpSpPr>
          <p:cNvPr id="389" name="Google Shape;389;p47"/>
          <p:cNvGrpSpPr/>
          <p:nvPr/>
        </p:nvGrpSpPr>
        <p:grpSpPr>
          <a:xfrm>
            <a:off x="3657600" y="2295575"/>
            <a:ext cx="1828800" cy="2847950"/>
            <a:chOff x="3657600" y="2295575"/>
            <a:chExt cx="1828800" cy="2847950"/>
          </a:xfrm>
        </p:grpSpPr>
        <p:sp>
          <p:nvSpPr>
            <p:cNvPr id="390" name="Google Shape;390;p47"/>
            <p:cNvSpPr/>
            <p:nvPr/>
          </p:nvSpPr>
          <p:spPr>
            <a:xfrm>
              <a:off x="3657600" y="2823925"/>
              <a:ext cx="1828800" cy="2319600"/>
            </a:xfrm>
            <a:prstGeom prst="rect">
              <a:avLst/>
            </a:prstGeom>
            <a:solidFill>
              <a:srgbClr val="3B7E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7"/>
            <p:cNvSpPr/>
            <p:nvPr/>
          </p:nvSpPr>
          <p:spPr>
            <a:xfrm>
              <a:off x="3657600" y="2295575"/>
              <a:ext cx="1828800" cy="53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2" name="Google Shape;392;p47"/>
            <p:cNvCxnSpPr/>
            <p:nvPr/>
          </p:nvCxnSpPr>
          <p:spPr>
            <a:xfrm>
              <a:off x="54864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393" name="Google Shape;393;p47"/>
            <p:cNvSpPr txBox="1"/>
            <p:nvPr/>
          </p:nvSpPr>
          <p:spPr>
            <a:xfrm>
              <a:off x="3863250" y="3050050"/>
              <a:ext cx="14175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Left AKA </a:t>
              </a:r>
              <a:r>
                <a:rPr lang="en" sz="1200">
                  <a:solidFill>
                    <a:schemeClr val="lt1"/>
                  </a:solidFill>
                  <a:latin typeface="Open Sans Light"/>
                  <a:ea typeface="Open Sans Light"/>
                  <a:cs typeface="Open Sans Light"/>
                  <a:sym typeface="Open Sans Light"/>
                </a:rPr>
                <a:t>for graft occlusion </a:t>
              </a:r>
              <a:endParaRPr b="1" sz="12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200">
                  <a:solidFill>
                    <a:schemeClr val="lt1"/>
                  </a:solidFill>
                  <a:latin typeface="Open Sans"/>
                  <a:ea typeface="Open Sans"/>
                  <a:cs typeface="Open Sans"/>
                  <a:sym typeface="Open Sans"/>
                </a:rPr>
                <a:t>&amp; sacral wound</a:t>
              </a:r>
              <a:endParaRPr b="1" sz="1200">
                <a:solidFill>
                  <a:schemeClr val="lt1"/>
                </a:solidFill>
                <a:latin typeface="Open Sans"/>
                <a:ea typeface="Open Sans"/>
                <a:cs typeface="Open Sans"/>
                <a:sym typeface="Open Sans"/>
              </a:endParaRPr>
            </a:p>
          </p:txBody>
        </p:sp>
        <p:sp>
          <p:nvSpPr>
            <p:cNvPr id="394" name="Google Shape;394;p47"/>
            <p:cNvSpPr txBox="1"/>
            <p:nvPr/>
          </p:nvSpPr>
          <p:spPr>
            <a:xfrm>
              <a:off x="3863250" y="3896950"/>
              <a:ext cx="14175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chemeClr val="lt1"/>
                  </a:solidFill>
                  <a:latin typeface="Open Sans"/>
                  <a:ea typeface="Open Sans"/>
                  <a:cs typeface="Open Sans"/>
                  <a:sym typeface="Open Sans"/>
                </a:rPr>
                <a:t>VRE UTI </a:t>
              </a:r>
              <a:endParaRPr sz="900">
                <a:solidFill>
                  <a:schemeClr val="lt1"/>
                </a:solidFill>
                <a:latin typeface="Open Sans"/>
                <a:ea typeface="Open Sans"/>
                <a:cs typeface="Open Sans"/>
                <a:sym typeface="Open Sans"/>
              </a:endParaRPr>
            </a:p>
            <a:p>
              <a:pPr indent="0" lvl="0" marL="0" rtl="0" algn="l">
                <a:lnSpc>
                  <a:spcPct val="115000"/>
                </a:lnSpc>
                <a:spcBef>
                  <a:spcPts val="1600"/>
                </a:spcBef>
                <a:spcAft>
                  <a:spcPts val="1600"/>
                </a:spcAft>
                <a:buNone/>
              </a:pPr>
              <a:r>
                <a:rPr lang="en" sz="900">
                  <a:solidFill>
                    <a:schemeClr val="lt1"/>
                  </a:solidFill>
                  <a:latin typeface="Open Sans"/>
                  <a:ea typeface="Open Sans"/>
                  <a:cs typeface="Open Sans"/>
                  <a:sym typeface="Open Sans"/>
                </a:rPr>
                <a:t>1 month later treated for AKA stump infection &amp; sacral wound</a:t>
              </a:r>
              <a:endParaRPr sz="900">
                <a:solidFill>
                  <a:schemeClr val="lt1"/>
                </a:solidFill>
                <a:latin typeface="Open Sans"/>
                <a:ea typeface="Open Sans"/>
                <a:cs typeface="Open Sans"/>
                <a:sym typeface="Open Sans"/>
              </a:endParaRPr>
            </a:p>
          </p:txBody>
        </p:sp>
        <p:sp>
          <p:nvSpPr>
            <p:cNvPr id="395" name="Google Shape;395;p47"/>
            <p:cNvSpPr txBox="1"/>
            <p:nvPr/>
          </p:nvSpPr>
          <p:spPr>
            <a:xfrm>
              <a:off x="38632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2021</a:t>
              </a:r>
              <a:endParaRPr sz="1000">
                <a:solidFill>
                  <a:srgbClr val="5E5E5E"/>
                </a:solidFill>
                <a:latin typeface="Roboto"/>
                <a:ea typeface="Roboto"/>
                <a:cs typeface="Roboto"/>
                <a:sym typeface="Roboto"/>
              </a:endParaRPr>
            </a:p>
          </p:txBody>
        </p:sp>
      </p:grpSp>
      <p:grpSp>
        <p:nvGrpSpPr>
          <p:cNvPr id="396" name="Google Shape;396;p47"/>
          <p:cNvGrpSpPr/>
          <p:nvPr/>
        </p:nvGrpSpPr>
        <p:grpSpPr>
          <a:xfrm>
            <a:off x="1828800" y="2295575"/>
            <a:ext cx="1828800" cy="2847950"/>
            <a:chOff x="0" y="2295575"/>
            <a:chExt cx="1828800" cy="2847950"/>
          </a:xfrm>
        </p:grpSpPr>
        <p:sp>
          <p:nvSpPr>
            <p:cNvPr id="397" name="Google Shape;397;p47"/>
            <p:cNvSpPr/>
            <p:nvPr/>
          </p:nvSpPr>
          <p:spPr>
            <a:xfrm>
              <a:off x="0" y="2823925"/>
              <a:ext cx="1828800" cy="23196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7"/>
            <p:cNvSpPr/>
            <p:nvPr/>
          </p:nvSpPr>
          <p:spPr>
            <a:xfrm>
              <a:off x="0" y="2295575"/>
              <a:ext cx="1828800" cy="53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7"/>
            <p:cNvSpPr txBox="1"/>
            <p:nvPr/>
          </p:nvSpPr>
          <p:spPr>
            <a:xfrm>
              <a:off x="205650" y="3050050"/>
              <a:ext cx="14175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Open Sans"/>
                  <a:ea typeface="Open Sans"/>
                  <a:cs typeface="Open Sans"/>
                  <a:sym typeface="Open Sans"/>
                </a:rPr>
                <a:t>Left Ax-SFA Bypass</a:t>
              </a:r>
              <a:r>
                <a:rPr lang="en" sz="1200">
                  <a:solidFill>
                    <a:srgbClr val="FFFFFF"/>
                  </a:solidFill>
                  <a:latin typeface="Open Sans Light"/>
                  <a:ea typeface="Open Sans Light"/>
                  <a:cs typeface="Open Sans Light"/>
                  <a:sym typeface="Open Sans Light"/>
                </a:rPr>
                <a:t> (Teflon)</a:t>
              </a:r>
              <a:r>
                <a:rPr b="1" lang="en" sz="1200">
                  <a:solidFill>
                    <a:srgbClr val="FFFFFF"/>
                  </a:solidFill>
                  <a:latin typeface="Open Sans"/>
                  <a:ea typeface="Open Sans"/>
                  <a:cs typeface="Open Sans"/>
                  <a:sym typeface="Open Sans"/>
                </a:rPr>
                <a:t> </a:t>
              </a:r>
              <a:endParaRPr b="1" sz="1200">
                <a:solidFill>
                  <a:srgbClr val="FFFFFF"/>
                </a:solidFill>
                <a:latin typeface="Open Sans"/>
                <a:ea typeface="Open Sans"/>
                <a:cs typeface="Open Sans"/>
                <a:sym typeface="Open Sans"/>
              </a:endParaRPr>
            </a:p>
          </p:txBody>
        </p:sp>
        <p:sp>
          <p:nvSpPr>
            <p:cNvPr id="400" name="Google Shape;400;p47"/>
            <p:cNvSpPr txBox="1"/>
            <p:nvPr/>
          </p:nvSpPr>
          <p:spPr>
            <a:xfrm>
              <a:off x="205650" y="3896950"/>
              <a:ext cx="14175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900">
                  <a:solidFill>
                    <a:srgbClr val="FFFFFF"/>
                  </a:solidFill>
                  <a:latin typeface="Open Sans"/>
                  <a:ea typeface="Open Sans"/>
                  <a:cs typeface="Open Sans"/>
                  <a:sym typeface="Open Sans"/>
                </a:rPr>
                <a:t>Placed for radiation-induced ischemia to left common/external iliac arteries</a:t>
              </a:r>
              <a:endParaRPr sz="900">
                <a:solidFill>
                  <a:srgbClr val="FFFFFF"/>
                </a:solidFill>
                <a:latin typeface="Open Sans"/>
                <a:ea typeface="Open Sans"/>
                <a:cs typeface="Open Sans"/>
                <a:sym typeface="Open Sans"/>
              </a:endParaRPr>
            </a:p>
          </p:txBody>
        </p:sp>
        <p:sp>
          <p:nvSpPr>
            <p:cNvPr id="401" name="Google Shape;401;p47"/>
            <p:cNvSpPr txBox="1"/>
            <p:nvPr/>
          </p:nvSpPr>
          <p:spPr>
            <a:xfrm>
              <a:off x="2056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3D3D3D"/>
                  </a:solidFill>
                  <a:latin typeface="Roboto"/>
                  <a:ea typeface="Roboto"/>
                  <a:cs typeface="Roboto"/>
                  <a:sym typeface="Roboto"/>
                </a:rPr>
                <a:t>2019</a:t>
              </a:r>
              <a:endParaRPr sz="1000">
                <a:solidFill>
                  <a:srgbClr val="3D3D3D"/>
                </a:solidFill>
                <a:latin typeface="Roboto"/>
                <a:ea typeface="Roboto"/>
                <a:cs typeface="Roboto"/>
                <a:sym typeface="Roboto"/>
              </a:endParaRPr>
            </a:p>
          </p:txBody>
        </p:sp>
        <p:cxnSp>
          <p:nvCxnSpPr>
            <p:cNvPr id="402" name="Google Shape;402;p47"/>
            <p:cNvCxnSpPr/>
            <p:nvPr/>
          </p:nvCxnSpPr>
          <p:spPr>
            <a:xfrm>
              <a:off x="1828800" y="2295575"/>
              <a:ext cx="0" cy="2837400"/>
            </a:xfrm>
            <a:prstGeom prst="straightConnector1">
              <a:avLst/>
            </a:prstGeom>
            <a:noFill/>
            <a:ln cap="flat" cmpd="sng" w="9525">
              <a:solidFill>
                <a:srgbClr val="AAAAAA"/>
              </a:solidFill>
              <a:prstDash val="dot"/>
              <a:round/>
              <a:headEnd len="sm" w="sm" type="none"/>
              <a:tailEnd len="sm" w="sm" type="none"/>
            </a:ln>
          </p:spPr>
        </p:cxnSp>
      </p:grpSp>
      <p:grpSp>
        <p:nvGrpSpPr>
          <p:cNvPr id="403" name="Google Shape;403;p47"/>
          <p:cNvGrpSpPr/>
          <p:nvPr/>
        </p:nvGrpSpPr>
        <p:grpSpPr>
          <a:xfrm>
            <a:off x="0" y="2295575"/>
            <a:ext cx="1828800" cy="2847950"/>
            <a:chOff x="0" y="2295575"/>
            <a:chExt cx="1828800" cy="2847950"/>
          </a:xfrm>
        </p:grpSpPr>
        <p:sp>
          <p:nvSpPr>
            <p:cNvPr id="404" name="Google Shape;404;p47"/>
            <p:cNvSpPr/>
            <p:nvPr/>
          </p:nvSpPr>
          <p:spPr>
            <a:xfrm>
              <a:off x="0" y="2823925"/>
              <a:ext cx="1828800" cy="2319600"/>
            </a:xfrm>
            <a:prstGeom prst="rect">
              <a:avLst/>
            </a:prstGeom>
            <a:solidFill>
              <a:srgbClr val="4042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7"/>
            <p:cNvSpPr/>
            <p:nvPr/>
          </p:nvSpPr>
          <p:spPr>
            <a:xfrm>
              <a:off x="0" y="2295575"/>
              <a:ext cx="1828800" cy="53700"/>
            </a:xfrm>
            <a:prstGeom prst="rect">
              <a:avLst/>
            </a:prstGeom>
            <a:solidFill>
              <a:srgbClr val="9FA6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7"/>
            <p:cNvSpPr txBox="1"/>
            <p:nvPr/>
          </p:nvSpPr>
          <p:spPr>
            <a:xfrm>
              <a:off x="205650" y="3050050"/>
              <a:ext cx="1417500" cy="7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Open Sans"/>
                  <a:ea typeface="Open Sans"/>
                  <a:cs typeface="Open Sans"/>
                  <a:sym typeface="Open Sans"/>
                </a:rPr>
                <a:t>Endometrial cancer</a:t>
              </a:r>
              <a:endParaRPr b="1" sz="1200">
                <a:solidFill>
                  <a:srgbClr val="FFFFFF"/>
                </a:solidFill>
                <a:latin typeface="Open Sans"/>
                <a:ea typeface="Open Sans"/>
                <a:cs typeface="Open Sans"/>
                <a:sym typeface="Open Sans"/>
              </a:endParaRPr>
            </a:p>
          </p:txBody>
        </p:sp>
        <p:sp>
          <p:nvSpPr>
            <p:cNvPr id="407" name="Google Shape;407;p47"/>
            <p:cNvSpPr txBox="1"/>
            <p:nvPr/>
          </p:nvSpPr>
          <p:spPr>
            <a:xfrm>
              <a:off x="205650" y="3896950"/>
              <a:ext cx="1417500" cy="9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chemeClr val="lt1"/>
                  </a:solidFill>
                  <a:latin typeface="Open Sans"/>
                  <a:ea typeface="Open Sans"/>
                  <a:cs typeface="Open Sans"/>
                  <a:sym typeface="Open Sans"/>
                </a:rPr>
                <a:t>s/p hysterectomy</a:t>
              </a:r>
              <a:endParaRPr sz="900">
                <a:solidFill>
                  <a:schemeClr val="lt1"/>
                </a:solidFill>
                <a:latin typeface="Open Sans"/>
                <a:ea typeface="Open Sans"/>
                <a:cs typeface="Open Sans"/>
                <a:sym typeface="Open Sans"/>
              </a:endParaRPr>
            </a:p>
            <a:p>
              <a:pPr indent="0" lvl="0" marL="0" rtl="0" algn="l">
                <a:lnSpc>
                  <a:spcPct val="115000"/>
                </a:lnSpc>
                <a:spcBef>
                  <a:spcPts val="1200"/>
                </a:spcBef>
                <a:spcAft>
                  <a:spcPts val="1200"/>
                </a:spcAft>
                <a:buNone/>
              </a:pPr>
              <a:r>
                <a:rPr lang="en" sz="900">
                  <a:solidFill>
                    <a:schemeClr val="lt1"/>
                  </a:solidFill>
                  <a:latin typeface="Open Sans"/>
                  <a:ea typeface="Open Sans"/>
                  <a:cs typeface="Open Sans"/>
                  <a:sym typeface="Open Sans"/>
                </a:rPr>
                <a:t>Recurred in 2009 and required XRT</a:t>
              </a:r>
              <a:endParaRPr sz="900">
                <a:solidFill>
                  <a:schemeClr val="lt1"/>
                </a:solidFill>
                <a:latin typeface="Open Sans"/>
                <a:ea typeface="Open Sans"/>
                <a:cs typeface="Open Sans"/>
                <a:sym typeface="Open Sans"/>
              </a:endParaRPr>
            </a:p>
          </p:txBody>
        </p:sp>
        <p:sp>
          <p:nvSpPr>
            <p:cNvPr id="408" name="Google Shape;408;p47"/>
            <p:cNvSpPr txBox="1"/>
            <p:nvPr/>
          </p:nvSpPr>
          <p:spPr>
            <a:xfrm>
              <a:off x="2056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3D3D3D"/>
                  </a:solidFill>
                  <a:latin typeface="Roboto"/>
                  <a:ea typeface="Roboto"/>
                  <a:cs typeface="Roboto"/>
                  <a:sym typeface="Roboto"/>
                </a:rPr>
                <a:t>2006</a:t>
              </a:r>
              <a:endParaRPr sz="1000">
                <a:solidFill>
                  <a:srgbClr val="3D3D3D"/>
                </a:solidFill>
                <a:latin typeface="Roboto"/>
                <a:ea typeface="Roboto"/>
                <a:cs typeface="Roboto"/>
                <a:sym typeface="Roboto"/>
              </a:endParaRPr>
            </a:p>
          </p:txBody>
        </p:sp>
        <p:cxnSp>
          <p:nvCxnSpPr>
            <p:cNvPr id="409" name="Google Shape;409;p47"/>
            <p:cNvCxnSpPr/>
            <p:nvPr/>
          </p:nvCxnSpPr>
          <p:spPr>
            <a:xfrm>
              <a:off x="1828800" y="2295575"/>
              <a:ext cx="0" cy="2837400"/>
            </a:xfrm>
            <a:prstGeom prst="straightConnector1">
              <a:avLst/>
            </a:prstGeom>
            <a:noFill/>
            <a:ln cap="flat" cmpd="sng" w="9525">
              <a:solidFill>
                <a:srgbClr val="AAAAAA"/>
              </a:solidFill>
              <a:prstDash val="dot"/>
              <a:round/>
              <a:headEnd len="sm" w="sm" type="none"/>
              <a:tailEnd len="sm" w="sm" type="none"/>
            </a:ln>
          </p:spPr>
        </p:cxn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HPI</a:t>
            </a:r>
            <a:endParaRPr/>
          </a:p>
        </p:txBody>
      </p:sp>
      <p:sp>
        <p:nvSpPr>
          <p:cNvPr id="415" name="Google Shape;415;p48"/>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6" name="Google Shape;416;p48"/>
          <p:cNvPicPr preferRelativeResize="0"/>
          <p:nvPr/>
        </p:nvPicPr>
        <p:blipFill>
          <a:blip r:embed="rId3">
            <a:alphaModFix/>
          </a:blip>
          <a:stretch>
            <a:fillRect/>
          </a:stretch>
        </p:blipFill>
        <p:spPr>
          <a:xfrm>
            <a:off x="729450" y="1393075"/>
            <a:ext cx="7220933" cy="2261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Exam</a:t>
            </a:r>
            <a:endParaRPr/>
          </a:p>
        </p:txBody>
      </p:sp>
      <p:sp>
        <p:nvSpPr>
          <p:cNvPr id="422" name="Google Shape;422;p49"/>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3" name="Google Shape;423;p49"/>
          <p:cNvPicPr preferRelativeResize="0"/>
          <p:nvPr/>
        </p:nvPicPr>
        <p:blipFill>
          <a:blip r:embed="rId3">
            <a:alphaModFix/>
          </a:blip>
          <a:stretch>
            <a:fillRect/>
          </a:stretch>
        </p:blipFill>
        <p:spPr>
          <a:xfrm>
            <a:off x="729452" y="1354300"/>
            <a:ext cx="6207533" cy="2299875"/>
          </a:xfrm>
          <a:prstGeom prst="rect">
            <a:avLst/>
          </a:prstGeom>
          <a:noFill/>
          <a:ln>
            <a:noFill/>
          </a:ln>
        </p:spPr>
      </p:pic>
      <p:pic>
        <p:nvPicPr>
          <p:cNvPr id="424" name="Google Shape;424;p49"/>
          <p:cNvPicPr preferRelativeResize="0"/>
          <p:nvPr/>
        </p:nvPicPr>
        <p:blipFill>
          <a:blip r:embed="rId4">
            <a:alphaModFix/>
          </a:blip>
          <a:stretch>
            <a:fillRect/>
          </a:stretch>
        </p:blipFill>
        <p:spPr>
          <a:xfrm>
            <a:off x="4571991" y="2304350"/>
            <a:ext cx="4354609" cy="2724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Initial Workup</a:t>
            </a:r>
            <a:endParaRPr/>
          </a:p>
        </p:txBody>
      </p:sp>
      <p:sp>
        <p:nvSpPr>
          <p:cNvPr id="430" name="Google Shape;430;p50"/>
          <p:cNvSpPr txBox="1"/>
          <p:nvPr>
            <p:ph idx="1" type="body"/>
          </p:nvPr>
        </p:nvSpPr>
        <p:spPr>
          <a:xfrm>
            <a:off x="729450" y="1393075"/>
            <a:ext cx="4705200" cy="342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CTA C/A/P</a:t>
            </a:r>
            <a:r>
              <a:rPr b="1" lang="en"/>
              <a:t>: </a:t>
            </a:r>
            <a:r>
              <a:rPr lang="en"/>
              <a:t>Inflammatory changes are noted surrounding proximal remnant of the left axillary-femoral bypass graft with </a:t>
            </a:r>
            <a:r>
              <a:rPr b="1" lang="en">
                <a:solidFill>
                  <a:srgbClr val="DF382C"/>
                </a:solidFill>
              </a:rPr>
              <a:t>trace foci of air seen adjacent to graft</a:t>
            </a:r>
            <a:r>
              <a:rPr lang="en"/>
              <a:t> in left upper chest. </a:t>
            </a:r>
            <a:r>
              <a:rPr lang="en" sz="1100">
                <a:solidFill>
                  <a:srgbClr val="858585"/>
                </a:solidFill>
              </a:rPr>
              <a:t>No flow is seen within the graft. Multifocal atherosclerotic disease. The SMA, celiac artery, </a:t>
            </a:r>
            <a:endParaRPr sz="1100">
              <a:solidFill>
                <a:srgbClr val="858585"/>
              </a:solidFill>
            </a:endParaRPr>
          </a:p>
          <a:p>
            <a:pPr indent="0" lvl="0" marL="0" rtl="0" algn="l">
              <a:spcBef>
                <a:spcPts val="0"/>
              </a:spcBef>
              <a:spcAft>
                <a:spcPts val="0"/>
              </a:spcAft>
              <a:buNone/>
            </a:pPr>
            <a:r>
              <a:rPr lang="en" sz="1100">
                <a:solidFill>
                  <a:srgbClr val="858585"/>
                </a:solidFill>
              </a:rPr>
              <a:t>bilateral renal arteries are patent. </a:t>
            </a:r>
            <a:endParaRPr sz="1100">
              <a:solidFill>
                <a:srgbClr val="858585"/>
              </a:solidFill>
            </a:endParaRPr>
          </a:p>
          <a:p>
            <a:pPr indent="0" lvl="0" marL="0" rtl="0" algn="l">
              <a:spcBef>
                <a:spcPts val="0"/>
              </a:spcBef>
              <a:spcAft>
                <a:spcPts val="0"/>
              </a:spcAft>
              <a:buNone/>
            </a:pPr>
            <a:r>
              <a:rPr lang="en" sz="1100">
                <a:solidFill>
                  <a:srgbClr val="858585"/>
                </a:solidFill>
              </a:rPr>
              <a:t>Occlusion of the left </a:t>
            </a:r>
            <a:endParaRPr sz="1100">
              <a:solidFill>
                <a:srgbClr val="858585"/>
              </a:solidFill>
            </a:endParaRPr>
          </a:p>
          <a:p>
            <a:pPr indent="0" lvl="0" marL="0" rtl="0" algn="l">
              <a:spcBef>
                <a:spcPts val="0"/>
              </a:spcBef>
              <a:spcAft>
                <a:spcPts val="0"/>
              </a:spcAft>
              <a:buNone/>
            </a:pPr>
            <a:r>
              <a:rPr lang="en" sz="1100">
                <a:solidFill>
                  <a:srgbClr val="858585"/>
                </a:solidFill>
              </a:rPr>
              <a:t>common/external/internal iliac </a:t>
            </a:r>
            <a:endParaRPr sz="1100">
              <a:solidFill>
                <a:srgbClr val="858585"/>
              </a:solidFill>
            </a:endParaRPr>
          </a:p>
          <a:p>
            <a:pPr indent="0" lvl="0" marL="0" rtl="0" algn="l">
              <a:spcBef>
                <a:spcPts val="0"/>
              </a:spcBef>
              <a:spcAft>
                <a:spcPts val="0"/>
              </a:spcAft>
              <a:buNone/>
            </a:pPr>
            <a:r>
              <a:rPr lang="en" sz="1100">
                <a:solidFill>
                  <a:srgbClr val="858585"/>
                </a:solidFill>
              </a:rPr>
              <a:t>arteries and proximal aspect of </a:t>
            </a:r>
            <a:endParaRPr sz="1100">
              <a:solidFill>
                <a:srgbClr val="858585"/>
              </a:solidFill>
            </a:endParaRPr>
          </a:p>
          <a:p>
            <a:pPr indent="0" lvl="0" marL="0" rtl="0" algn="l">
              <a:spcBef>
                <a:spcPts val="0"/>
              </a:spcBef>
              <a:spcAft>
                <a:spcPts val="0"/>
              </a:spcAft>
              <a:buNone/>
            </a:pPr>
            <a:r>
              <a:rPr lang="en" sz="1100">
                <a:solidFill>
                  <a:srgbClr val="858585"/>
                </a:solidFill>
              </a:rPr>
              <a:t>the left common femoral artery </a:t>
            </a:r>
            <a:endParaRPr sz="1100">
              <a:solidFill>
                <a:srgbClr val="858585"/>
              </a:solidFill>
            </a:endParaRPr>
          </a:p>
          <a:p>
            <a:pPr indent="0" lvl="0" marL="0" rtl="0" algn="l">
              <a:spcBef>
                <a:spcPts val="0"/>
              </a:spcBef>
              <a:spcAft>
                <a:spcPts val="0"/>
              </a:spcAft>
              <a:buNone/>
            </a:pPr>
            <a:r>
              <a:rPr lang="en" sz="1100">
                <a:solidFill>
                  <a:srgbClr val="858585"/>
                </a:solidFill>
              </a:rPr>
              <a:t>as well as the left superficial </a:t>
            </a:r>
            <a:endParaRPr sz="1100">
              <a:solidFill>
                <a:srgbClr val="858585"/>
              </a:solidFill>
            </a:endParaRPr>
          </a:p>
          <a:p>
            <a:pPr indent="0" lvl="0" marL="0" rtl="0" algn="l">
              <a:spcBef>
                <a:spcPts val="0"/>
              </a:spcBef>
              <a:spcAft>
                <a:spcPts val="0"/>
              </a:spcAft>
              <a:buNone/>
            </a:pPr>
            <a:r>
              <a:rPr lang="en" sz="1100">
                <a:solidFill>
                  <a:srgbClr val="858585"/>
                </a:solidFill>
              </a:rPr>
              <a:t>femoral artery.</a:t>
            </a:r>
            <a:r>
              <a:rPr lang="en" sz="1100"/>
              <a:t> </a:t>
            </a:r>
            <a:endParaRPr sz="1100"/>
          </a:p>
        </p:txBody>
      </p:sp>
      <p:pic>
        <p:nvPicPr>
          <p:cNvPr id="431" name="Google Shape;431;p50"/>
          <p:cNvPicPr preferRelativeResize="0"/>
          <p:nvPr/>
        </p:nvPicPr>
        <p:blipFill>
          <a:blip r:embed="rId3">
            <a:alphaModFix/>
          </a:blip>
          <a:stretch>
            <a:fillRect/>
          </a:stretch>
        </p:blipFill>
        <p:spPr>
          <a:xfrm>
            <a:off x="5483738" y="1362063"/>
            <a:ext cx="3209925" cy="3781425"/>
          </a:xfrm>
          <a:prstGeom prst="rect">
            <a:avLst/>
          </a:prstGeom>
          <a:noFill/>
          <a:ln>
            <a:noFill/>
          </a:ln>
        </p:spPr>
      </p:pic>
      <p:pic>
        <p:nvPicPr>
          <p:cNvPr id="432" name="Google Shape;432;p50"/>
          <p:cNvPicPr preferRelativeResize="0"/>
          <p:nvPr/>
        </p:nvPicPr>
        <p:blipFill>
          <a:blip r:embed="rId4">
            <a:alphaModFix/>
          </a:blip>
          <a:stretch>
            <a:fillRect/>
          </a:stretch>
        </p:blipFill>
        <p:spPr>
          <a:xfrm>
            <a:off x="3106550" y="2425725"/>
            <a:ext cx="2194250" cy="2611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1"/>
          <p:cNvSpPr txBox="1"/>
          <p:nvPr>
            <p:ph type="title"/>
          </p:nvPr>
        </p:nvSpPr>
        <p:spPr>
          <a:xfrm>
            <a:off x="729450" y="632850"/>
            <a:ext cx="3842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Operative Note</a:t>
            </a:r>
            <a:endParaRPr/>
          </a:p>
        </p:txBody>
      </p:sp>
      <p:sp>
        <p:nvSpPr>
          <p:cNvPr id="438" name="Google Shape;438;p51"/>
          <p:cNvSpPr txBox="1"/>
          <p:nvPr>
            <p:ph idx="1" type="body"/>
          </p:nvPr>
        </p:nvSpPr>
        <p:spPr>
          <a:xfrm>
            <a:off x="729325" y="1393075"/>
            <a:ext cx="3774300" cy="312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solidFill>
                  <a:srgbClr val="3B71CA"/>
                </a:solidFill>
              </a:rPr>
              <a:t>Left axillary artery cutdown with explant of previous bypass graft</a:t>
            </a:r>
            <a:r>
              <a:rPr b="1" lang="en"/>
              <a:t> </a:t>
            </a:r>
            <a:r>
              <a:rPr lang="en"/>
              <a:t>with primary repair of left axillary artery</a:t>
            </a:r>
            <a:endParaRPr/>
          </a:p>
          <a:p>
            <a:pPr indent="0" lvl="0" marL="0" rtl="0" algn="l">
              <a:spcBef>
                <a:spcPts val="1200"/>
              </a:spcBef>
              <a:spcAft>
                <a:spcPts val="0"/>
              </a:spcAft>
              <a:buNone/>
            </a:pPr>
            <a:r>
              <a:rPr b="1" lang="en"/>
              <a:t>Findings</a:t>
            </a:r>
            <a:r>
              <a:rPr lang="en"/>
              <a:t>: </a:t>
            </a:r>
            <a:r>
              <a:rPr lang="en">
                <a:solidFill>
                  <a:srgbClr val="DF382C"/>
                </a:solidFill>
              </a:rPr>
              <a:t>Purulence found in the previous axillary to femoral bypass graft tract distal to the anastomosis</a:t>
            </a:r>
            <a:r>
              <a:rPr lang="en"/>
              <a:t>.  The area near the anastomosis was well incorporated and did not appear to be infected.  Post resection of the bypass graft and over-sewing of the anastomosis images revealed a patent axillary artery with no significant stenosis.</a:t>
            </a:r>
            <a:endParaRPr/>
          </a:p>
          <a:p>
            <a:pPr indent="0" lvl="0" marL="0" rtl="0" algn="l">
              <a:spcBef>
                <a:spcPts val="1200"/>
              </a:spcBef>
              <a:spcAft>
                <a:spcPts val="1200"/>
              </a:spcAft>
              <a:buNone/>
            </a:pPr>
            <a:r>
              <a:rPr b="1" lang="en"/>
              <a:t>Implants:</a:t>
            </a:r>
            <a:r>
              <a:rPr lang="en"/>
              <a:t> None</a:t>
            </a:r>
            <a:endParaRPr/>
          </a:p>
        </p:txBody>
      </p:sp>
      <p:sp>
        <p:nvSpPr>
          <p:cNvPr id="439" name="Google Shape;439;p51"/>
          <p:cNvSpPr txBox="1"/>
          <p:nvPr>
            <p:ph idx="2" type="body"/>
          </p:nvPr>
        </p:nvSpPr>
        <p:spPr>
          <a:xfrm>
            <a:off x="4643600" y="589850"/>
            <a:ext cx="3774300" cy="4317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solidFill>
                  <a:srgbClr val="666666"/>
                </a:solidFill>
              </a:rPr>
              <a:t>The incision was made over the area of the wound.  </a:t>
            </a:r>
            <a:r>
              <a:rPr b="1" lang="en"/>
              <a:t>The bypass graft was found and the distal portion was easily removed from its tract due to significant perigraft purulence</a:t>
            </a:r>
            <a:r>
              <a:rPr lang="en">
                <a:solidFill>
                  <a:srgbClr val="666666"/>
                </a:solidFill>
              </a:rPr>
              <a:t>.  </a:t>
            </a:r>
            <a:r>
              <a:rPr b="1" lang="en">
                <a:solidFill>
                  <a:srgbClr val="14A44D"/>
                </a:solidFill>
              </a:rPr>
              <a:t>Cultures were taken</a:t>
            </a:r>
            <a:r>
              <a:rPr lang="en">
                <a:solidFill>
                  <a:srgbClr val="666666"/>
                </a:solidFill>
              </a:rPr>
              <a:t>.  We continued our dissection distal to the graft and identified the axillary artery distal to the anastomosis.  The artery was then controlled with silastic vessel loops.  </a:t>
            </a:r>
            <a:endParaRPr>
              <a:solidFill>
                <a:srgbClr val="666666"/>
              </a:solidFill>
            </a:endParaRPr>
          </a:p>
          <a:p>
            <a:pPr indent="0" lvl="0" marL="0" rtl="0" algn="l">
              <a:spcBef>
                <a:spcPts val="1200"/>
              </a:spcBef>
              <a:spcAft>
                <a:spcPts val="0"/>
              </a:spcAft>
              <a:buNone/>
            </a:pPr>
            <a:r>
              <a:rPr b="1" lang="en"/>
              <a:t>We then dissected around the graft to the level of the anastomosis</a:t>
            </a:r>
            <a:r>
              <a:rPr b="1" lang="en">
                <a:solidFill>
                  <a:srgbClr val="666666"/>
                </a:solidFill>
              </a:rPr>
              <a:t>.  </a:t>
            </a:r>
            <a:r>
              <a:rPr lang="en">
                <a:solidFill>
                  <a:srgbClr val="666666"/>
                </a:solidFill>
              </a:rPr>
              <a:t>The graft was well incorporated proximally and dissection was difficult. </a:t>
            </a:r>
            <a:r>
              <a:rPr b="1" lang="en">
                <a:solidFill>
                  <a:srgbClr val="666666"/>
                </a:solidFill>
              </a:rPr>
              <a:t> </a:t>
            </a:r>
            <a:r>
              <a:rPr b="1" lang="en"/>
              <a:t>The </a:t>
            </a:r>
            <a:r>
              <a:rPr b="1" lang="en">
                <a:solidFill>
                  <a:srgbClr val="3B71CA"/>
                </a:solidFill>
              </a:rPr>
              <a:t>anastomosis did not appear to be infected</a:t>
            </a:r>
            <a:r>
              <a:rPr b="1" lang="en">
                <a:solidFill>
                  <a:srgbClr val="666666"/>
                </a:solidFill>
              </a:rPr>
              <a:t> </a:t>
            </a:r>
            <a:r>
              <a:rPr b="1" lang="en"/>
              <a:t>and appeared to be well incorporated.</a:t>
            </a:r>
            <a:r>
              <a:rPr b="1" lang="en">
                <a:solidFill>
                  <a:srgbClr val="666666"/>
                </a:solidFill>
              </a:rPr>
              <a:t> </a:t>
            </a:r>
            <a:r>
              <a:rPr lang="en">
                <a:solidFill>
                  <a:srgbClr val="666666"/>
                </a:solidFill>
              </a:rPr>
              <a:t> </a:t>
            </a:r>
            <a:r>
              <a:rPr lang="en">
                <a:solidFill>
                  <a:srgbClr val="DF382C"/>
                </a:solidFill>
              </a:rPr>
              <a:t>The graft was then transected 2-3 mm above the anastomosis.</a:t>
            </a:r>
            <a:r>
              <a:rPr lang="en">
                <a:solidFill>
                  <a:srgbClr val="666666"/>
                </a:solidFill>
              </a:rPr>
              <a:t>  Using a 4 0 Prolene suture the graft and surrounding tissue were oversewn in 2 layers. </a:t>
            </a:r>
            <a:r>
              <a:rPr b="1" lang="en">
                <a:solidFill>
                  <a:srgbClr val="666666"/>
                </a:solidFill>
              </a:rPr>
              <a:t> </a:t>
            </a:r>
            <a:r>
              <a:rPr b="1" lang="en">
                <a:solidFill>
                  <a:srgbClr val="14A44D"/>
                </a:solidFill>
              </a:rPr>
              <a:t>Cultures were taken at the level of the anastomotic stump</a:t>
            </a:r>
            <a:r>
              <a:rPr b="1" lang="en">
                <a:solidFill>
                  <a:srgbClr val="666666"/>
                </a:solidFill>
              </a:rPr>
              <a:t>.</a:t>
            </a:r>
            <a:r>
              <a:rPr lang="en">
                <a:solidFill>
                  <a:srgbClr val="666666"/>
                </a:solidFill>
              </a:rPr>
              <a:t>  </a:t>
            </a:r>
            <a:endParaRPr>
              <a:solidFill>
                <a:srgbClr val="666666"/>
              </a:solidFill>
            </a:endParaRPr>
          </a:p>
          <a:p>
            <a:pPr indent="0" lvl="0" marL="0" rtl="0" algn="l">
              <a:spcBef>
                <a:spcPts val="1200"/>
              </a:spcBef>
              <a:spcAft>
                <a:spcPts val="1200"/>
              </a:spcAft>
              <a:buNone/>
            </a:pPr>
            <a:r>
              <a:rPr lang="en">
                <a:solidFill>
                  <a:srgbClr val="666666"/>
                </a:solidFill>
              </a:rPr>
              <a:t>Using a curette the graft tract was debrided in the chest wall.  </a:t>
            </a:r>
            <a:r>
              <a:rPr b="1" lang="en"/>
              <a:t>A counter incision was made in the lateral chest wall at the level of the distal graft site.</a:t>
            </a:r>
            <a:r>
              <a:rPr lang="en">
                <a:solidFill>
                  <a:srgbClr val="666666"/>
                </a:solidFill>
              </a:rPr>
              <a:t>  A 2nd incision was made inferior to our axillary wound.  Using a DeBakey vascular clamp a</a:t>
            </a:r>
            <a:r>
              <a:rPr b="1" lang="en">
                <a:solidFill>
                  <a:srgbClr val="666666"/>
                </a:solidFill>
              </a:rPr>
              <a:t> </a:t>
            </a:r>
            <a:r>
              <a:rPr b="1" lang="en">
                <a:solidFill>
                  <a:srgbClr val="3B71CA"/>
                </a:solidFill>
              </a:rPr>
              <a:t>Penrose drain</a:t>
            </a:r>
            <a:r>
              <a:rPr b="1" lang="en">
                <a:solidFill>
                  <a:srgbClr val="666666"/>
                </a:solidFill>
              </a:rPr>
              <a:t> </a:t>
            </a:r>
            <a:r>
              <a:rPr b="1" lang="en"/>
              <a:t>was passed between these 2 incisions</a:t>
            </a:r>
            <a:r>
              <a:rPr b="1" lang="en">
                <a:solidFill>
                  <a:srgbClr val="666666"/>
                </a:solidFill>
              </a:rPr>
              <a:t> </a:t>
            </a:r>
            <a:r>
              <a:rPr b="1" lang="en">
                <a:solidFill>
                  <a:srgbClr val="3B71CA"/>
                </a:solidFill>
              </a:rPr>
              <a:t>in the tract of the previous bypass graft</a:t>
            </a:r>
            <a:r>
              <a:rPr lang="en">
                <a:solidFill>
                  <a:srgbClr val="666666"/>
                </a:solidFill>
              </a:rPr>
              <a:t> and secured.  The wound was then irrigated.  A 14 French flat JP drain was placed in the deep space above the arterial repair.  Using a 2-0 Vicryl suture the deep layer was closed in an interrupted fashion.  </a:t>
            </a:r>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04" name="Google Shape;104;p16"/>
          <p:cNvSpPr txBox="1"/>
          <p:nvPr>
            <p:ph idx="1" type="body"/>
          </p:nvPr>
        </p:nvSpPr>
        <p:spPr>
          <a:xfrm>
            <a:off x="729450" y="1393075"/>
            <a:ext cx="7688700" cy="2932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 </a:t>
            </a:r>
            <a:r>
              <a:rPr b="1" lang="en">
                <a:solidFill>
                  <a:srgbClr val="2D6987"/>
                </a:solidFill>
              </a:rPr>
              <a:t>73 y/o M </a:t>
            </a:r>
            <a:r>
              <a:rPr lang="en"/>
              <a:t>with </a:t>
            </a:r>
            <a:r>
              <a:rPr b="1" lang="en">
                <a:solidFill>
                  <a:srgbClr val="14A44D"/>
                </a:solidFill>
              </a:rPr>
              <a:t>unclear PMH</a:t>
            </a:r>
            <a:r>
              <a:rPr lang="en"/>
              <a:t> p/w </a:t>
            </a:r>
            <a:r>
              <a:rPr b="1" lang="en">
                <a:solidFill>
                  <a:srgbClr val="DC4C64"/>
                </a:solidFill>
              </a:rPr>
              <a:t>falls &amp; a right subdural hematoma</a:t>
            </a:r>
            <a:endParaRPr/>
          </a:p>
          <a:p>
            <a:pPr indent="-311150" lvl="0" marL="457200" rtl="0" algn="l">
              <a:spcBef>
                <a:spcPts val="1200"/>
              </a:spcBef>
              <a:spcAft>
                <a:spcPts val="0"/>
              </a:spcAft>
              <a:buSzPts val="1300"/>
              <a:buChar char="●"/>
            </a:pPr>
            <a:r>
              <a:rPr lang="en"/>
              <a:t>Week-long history of </a:t>
            </a:r>
            <a:r>
              <a:rPr b="1" lang="en"/>
              <a:t>frequent falls</a:t>
            </a:r>
            <a:r>
              <a:rPr lang="en"/>
              <a:t>, </a:t>
            </a:r>
            <a:r>
              <a:rPr b="1" lang="en"/>
              <a:t>headache</a:t>
            </a:r>
            <a:r>
              <a:rPr lang="en"/>
              <a:t>, and </a:t>
            </a:r>
            <a:r>
              <a:rPr b="1" lang="en"/>
              <a:t>slurred speech</a:t>
            </a:r>
            <a:endParaRPr b="1"/>
          </a:p>
          <a:p>
            <a:pPr indent="-311150" lvl="0" marL="457200" rtl="0" algn="l">
              <a:spcBef>
                <a:spcPts val="0"/>
              </a:spcBef>
              <a:spcAft>
                <a:spcPts val="0"/>
              </a:spcAft>
              <a:buSzPts val="1300"/>
              <a:buChar char="●"/>
            </a:pPr>
            <a:r>
              <a:rPr lang="en"/>
              <a:t>He was seen at OSH → CT showed R SDH → Txfr to Ruby</a:t>
            </a:r>
            <a:endParaRPr/>
          </a:p>
          <a:p>
            <a:pPr indent="-311150" lvl="0" marL="457200" rtl="0" algn="l">
              <a:spcBef>
                <a:spcPts val="0"/>
              </a:spcBef>
              <a:spcAft>
                <a:spcPts val="0"/>
              </a:spcAft>
              <a:buSzPts val="1300"/>
              <a:buChar char="●"/>
            </a:pPr>
            <a:r>
              <a:rPr lang="en"/>
              <a:t>Admit to NSGY</a:t>
            </a:r>
            <a:endParaRPr/>
          </a:p>
          <a:p>
            <a:pPr indent="-298450" lvl="1" marL="914400" rtl="0" algn="l">
              <a:spcBef>
                <a:spcPts val="0"/>
              </a:spcBef>
              <a:spcAft>
                <a:spcPts val="0"/>
              </a:spcAft>
              <a:buSzPts val="1100"/>
              <a:buChar char="○"/>
            </a:pPr>
            <a:r>
              <a:rPr lang="en"/>
              <a:t>Exam normal, non operative </a:t>
            </a:r>
            <a:r>
              <a:rPr lang="en"/>
              <a:t>management</a:t>
            </a:r>
            <a:endParaRPr/>
          </a:p>
          <a:p>
            <a:pPr indent="-298450" lvl="1" marL="914400" rtl="0" algn="l">
              <a:spcBef>
                <a:spcPts val="0"/>
              </a:spcBef>
              <a:spcAft>
                <a:spcPts val="0"/>
              </a:spcAft>
              <a:buSzPts val="1100"/>
              <a:buChar char="○"/>
            </a:pPr>
            <a:r>
              <a:rPr lang="en"/>
              <a:t>Not much documented for HPI or social history</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2"/>
          <p:cNvSpPr txBox="1"/>
          <p:nvPr>
            <p:ph idx="2" type="body"/>
          </p:nvPr>
        </p:nvSpPr>
        <p:spPr>
          <a:xfrm>
            <a:off x="730000" y="140767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65 y/o F </a:t>
            </a:r>
            <a:r>
              <a:rPr lang="en"/>
              <a:t>with PMH including PAD (left ax-SFA bypass 12/2019, left AKA 8/2021), chronic sacral decubitus ulcer, rectovaginal fistula, chronic SPC p/w </a:t>
            </a:r>
            <a:r>
              <a:rPr b="1" lang="en">
                <a:solidFill>
                  <a:srgbClr val="DC4C64"/>
                </a:solidFill>
              </a:rPr>
              <a:t>bleeding from her graft</a:t>
            </a:r>
            <a:r>
              <a:rPr lang="en"/>
              <a:t>.</a:t>
            </a:r>
            <a:endParaRPr>
              <a:solidFill>
                <a:srgbClr val="1A1A1A"/>
              </a:solidFill>
            </a:endParaRPr>
          </a:p>
        </p:txBody>
      </p:sp>
      <p:sp>
        <p:nvSpPr>
          <p:cNvPr id="445" name="Google Shape;445;p52"/>
          <p:cNvSpPr txBox="1"/>
          <p:nvPr>
            <p:ph type="title"/>
          </p:nvPr>
        </p:nvSpPr>
        <p:spPr>
          <a:xfrm>
            <a:off x="729450" y="632850"/>
            <a:ext cx="37692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Summary</a:t>
            </a:r>
            <a:endParaRPr/>
          </a:p>
        </p:txBody>
      </p:sp>
      <p:grpSp>
        <p:nvGrpSpPr>
          <p:cNvPr id="446" name="Google Shape;446;p52"/>
          <p:cNvGrpSpPr/>
          <p:nvPr/>
        </p:nvGrpSpPr>
        <p:grpSpPr>
          <a:xfrm>
            <a:off x="4921175" y="301078"/>
            <a:ext cx="4094300" cy="861172"/>
            <a:chOff x="3562350" y="909418"/>
            <a:chExt cx="4094300" cy="765282"/>
          </a:xfrm>
        </p:grpSpPr>
        <p:sp>
          <p:nvSpPr>
            <p:cNvPr id="447" name="Google Shape;447;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Left Ax-SFA bypass</a:t>
              </a:r>
              <a:endParaRPr b="1" sz="1100">
                <a:solidFill>
                  <a:srgbClr val="2F2F2F"/>
                </a:solidFill>
                <a:latin typeface="Roboto"/>
                <a:ea typeface="Roboto"/>
                <a:cs typeface="Roboto"/>
                <a:sym typeface="Roboto"/>
              </a:endParaRPr>
            </a:p>
          </p:txBody>
        </p:sp>
        <p:sp>
          <p:nvSpPr>
            <p:cNvPr id="448" name="Google Shape;448;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rgbClr val="2F2F2F"/>
                </a:solidFill>
                <a:latin typeface="Roboto"/>
                <a:ea typeface="Roboto"/>
                <a:cs typeface="Roboto"/>
                <a:sym typeface="Roboto"/>
              </a:endParaRPr>
            </a:p>
          </p:txBody>
        </p:sp>
        <p:sp>
          <p:nvSpPr>
            <p:cNvPr id="449" name="Google Shape;449;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2019</a:t>
              </a:r>
              <a:endParaRPr sz="900">
                <a:solidFill>
                  <a:srgbClr val="2F2F2F"/>
                </a:solidFill>
                <a:latin typeface="Roboto"/>
                <a:ea typeface="Roboto"/>
                <a:cs typeface="Roboto"/>
                <a:sym typeface="Roboto"/>
              </a:endParaRPr>
            </a:p>
          </p:txBody>
        </p:sp>
        <p:sp>
          <p:nvSpPr>
            <p:cNvPr id="450" name="Google Shape;450;p52"/>
            <p:cNvSpPr/>
            <p:nvPr/>
          </p:nvSpPr>
          <p:spPr>
            <a:xfrm>
              <a:off x="4517125" y="1086100"/>
              <a:ext cx="133500" cy="588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 name="Google Shape;451;p52"/>
            <p:cNvCxnSpPr/>
            <p:nvPr/>
          </p:nvCxnSpPr>
          <p:spPr>
            <a:xfrm rot="10800000">
              <a:off x="4318975" y="1083450"/>
              <a:ext cx="529800" cy="0"/>
            </a:xfrm>
            <a:prstGeom prst="straightConnector1">
              <a:avLst/>
            </a:prstGeom>
            <a:noFill/>
            <a:ln cap="flat" cmpd="sng" w="9525">
              <a:solidFill>
                <a:srgbClr val="2F2F2F"/>
              </a:solidFill>
              <a:prstDash val="solid"/>
              <a:round/>
              <a:headEnd len="sm" w="sm" type="none"/>
              <a:tailEnd len="sm" w="sm" type="none"/>
            </a:ln>
          </p:spPr>
        </p:cxnSp>
      </p:grpSp>
      <p:grpSp>
        <p:nvGrpSpPr>
          <p:cNvPr id="452" name="Google Shape;452;p52"/>
          <p:cNvGrpSpPr/>
          <p:nvPr/>
        </p:nvGrpSpPr>
        <p:grpSpPr>
          <a:xfrm>
            <a:off x="4921175" y="968954"/>
            <a:ext cx="4094300" cy="861172"/>
            <a:chOff x="3562350" y="909418"/>
            <a:chExt cx="4094300" cy="765282"/>
          </a:xfrm>
        </p:grpSpPr>
        <p:sp>
          <p:nvSpPr>
            <p:cNvPr id="453" name="Google Shape;453;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2F2F2F"/>
                  </a:solidFill>
                  <a:latin typeface="Roboto"/>
                  <a:ea typeface="Roboto"/>
                  <a:cs typeface="Roboto"/>
                  <a:sym typeface="Roboto"/>
                </a:rPr>
                <a:t>Left AKA, sacral wound</a:t>
              </a:r>
              <a:endParaRPr b="1" sz="1100">
                <a:solidFill>
                  <a:srgbClr val="2F2F2F"/>
                </a:solidFill>
                <a:latin typeface="Roboto"/>
                <a:ea typeface="Roboto"/>
                <a:cs typeface="Roboto"/>
                <a:sym typeface="Roboto"/>
              </a:endParaRPr>
            </a:p>
          </p:txBody>
        </p:sp>
        <p:sp>
          <p:nvSpPr>
            <p:cNvPr id="454" name="Google Shape;454;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2F2F2F"/>
                  </a:solidFill>
                  <a:latin typeface="Roboto"/>
                  <a:ea typeface="Roboto"/>
                  <a:cs typeface="Roboto"/>
                  <a:sym typeface="Roboto"/>
                </a:rPr>
                <a:t>Urine: </a:t>
              </a:r>
              <a:r>
                <a:rPr b="1" lang="en" sz="700">
                  <a:solidFill>
                    <a:srgbClr val="3B71CA"/>
                  </a:solidFill>
                  <a:latin typeface="Roboto"/>
                  <a:ea typeface="Roboto"/>
                  <a:cs typeface="Roboto"/>
                  <a:sym typeface="Roboto"/>
                </a:rPr>
                <a:t>VRE</a:t>
              </a:r>
              <a:endParaRPr b="1" sz="700">
                <a:solidFill>
                  <a:srgbClr val="3B71CA"/>
                </a:solidFill>
                <a:latin typeface="Roboto"/>
                <a:ea typeface="Roboto"/>
                <a:cs typeface="Roboto"/>
                <a:sym typeface="Roboto"/>
              </a:endParaRPr>
            </a:p>
            <a:p>
              <a:pPr indent="0" lvl="0" marL="0" rtl="0" algn="l">
                <a:lnSpc>
                  <a:spcPct val="115000"/>
                </a:lnSpc>
                <a:spcBef>
                  <a:spcPts val="0"/>
                </a:spcBef>
                <a:spcAft>
                  <a:spcPts val="0"/>
                </a:spcAft>
                <a:buNone/>
              </a:pPr>
              <a:r>
                <a:rPr lang="en" sz="700">
                  <a:solidFill>
                    <a:srgbClr val="2F2F2F"/>
                  </a:solidFill>
                  <a:latin typeface="Roboto"/>
                  <a:ea typeface="Roboto"/>
                  <a:cs typeface="Roboto"/>
                  <a:sym typeface="Roboto"/>
                </a:rPr>
                <a:t>Sacrum</a:t>
              </a:r>
              <a:r>
                <a:rPr lang="en" sz="700">
                  <a:solidFill>
                    <a:srgbClr val="2F2F2F"/>
                  </a:solidFill>
                  <a:latin typeface="Roboto"/>
                  <a:ea typeface="Roboto"/>
                  <a:cs typeface="Roboto"/>
                  <a:sym typeface="Roboto"/>
                </a:rPr>
                <a:t>: </a:t>
              </a:r>
              <a:r>
                <a:rPr b="1" lang="en" sz="700">
                  <a:solidFill>
                    <a:srgbClr val="2D6987"/>
                  </a:solidFill>
                  <a:latin typeface="Roboto"/>
                  <a:ea typeface="Roboto"/>
                  <a:cs typeface="Roboto"/>
                  <a:sym typeface="Roboto"/>
                </a:rPr>
                <a:t>Kleb pneumo</a:t>
              </a:r>
              <a:r>
                <a:rPr b="1" lang="en" sz="700">
                  <a:solidFill>
                    <a:srgbClr val="2F2F2F"/>
                  </a:solidFill>
                  <a:latin typeface="Roboto"/>
                  <a:ea typeface="Roboto"/>
                  <a:cs typeface="Roboto"/>
                  <a:sym typeface="Roboto"/>
                </a:rPr>
                <a:t> (x2), </a:t>
              </a:r>
              <a:r>
                <a:rPr b="1" lang="en" sz="700">
                  <a:solidFill>
                    <a:srgbClr val="3B71CA"/>
                  </a:solidFill>
                  <a:latin typeface="Roboto"/>
                  <a:ea typeface="Roboto"/>
                  <a:cs typeface="Roboto"/>
                  <a:sym typeface="Roboto"/>
                </a:rPr>
                <a:t>glabrata, mixed</a:t>
              </a:r>
              <a:endParaRPr b="1" sz="700">
                <a:solidFill>
                  <a:srgbClr val="3B71CA"/>
                </a:solidFill>
                <a:latin typeface="Roboto"/>
                <a:ea typeface="Roboto"/>
                <a:cs typeface="Roboto"/>
                <a:sym typeface="Roboto"/>
              </a:endParaRPr>
            </a:p>
          </p:txBody>
        </p:sp>
        <p:sp>
          <p:nvSpPr>
            <p:cNvPr id="455" name="Google Shape;455;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2F2F2F"/>
                  </a:solidFill>
                  <a:latin typeface="Roboto"/>
                  <a:ea typeface="Roboto"/>
                  <a:cs typeface="Roboto"/>
                  <a:sym typeface="Roboto"/>
                </a:rPr>
                <a:t>10/2021</a:t>
              </a:r>
              <a:endParaRPr sz="900">
                <a:solidFill>
                  <a:srgbClr val="2F2F2F"/>
                </a:solidFill>
                <a:latin typeface="Roboto"/>
                <a:ea typeface="Roboto"/>
                <a:cs typeface="Roboto"/>
                <a:sym typeface="Roboto"/>
              </a:endParaRPr>
            </a:p>
          </p:txBody>
        </p:sp>
        <p:sp>
          <p:nvSpPr>
            <p:cNvPr id="456" name="Google Shape;456;p52"/>
            <p:cNvSpPr/>
            <p:nvPr/>
          </p:nvSpPr>
          <p:spPr>
            <a:xfrm>
              <a:off x="4517125" y="1086100"/>
              <a:ext cx="133500" cy="588600"/>
            </a:xfrm>
            <a:prstGeom prst="rect">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7" name="Google Shape;457;p52"/>
            <p:cNvCxnSpPr/>
            <p:nvPr/>
          </p:nvCxnSpPr>
          <p:spPr>
            <a:xfrm rot="10800000">
              <a:off x="4318975" y="1083450"/>
              <a:ext cx="529800" cy="0"/>
            </a:xfrm>
            <a:prstGeom prst="straightConnector1">
              <a:avLst/>
            </a:prstGeom>
            <a:noFill/>
            <a:ln cap="flat" cmpd="sng" w="9525">
              <a:solidFill>
                <a:srgbClr val="2F2F2F"/>
              </a:solidFill>
              <a:prstDash val="solid"/>
              <a:round/>
              <a:headEnd len="sm" w="sm" type="none"/>
              <a:tailEnd len="sm" w="sm" type="none"/>
            </a:ln>
          </p:spPr>
        </p:cxnSp>
      </p:grpSp>
      <p:grpSp>
        <p:nvGrpSpPr>
          <p:cNvPr id="458" name="Google Shape;458;p52"/>
          <p:cNvGrpSpPr/>
          <p:nvPr/>
        </p:nvGrpSpPr>
        <p:grpSpPr>
          <a:xfrm>
            <a:off x="4921175" y="1636829"/>
            <a:ext cx="4094300" cy="861172"/>
            <a:chOff x="3562350" y="909418"/>
            <a:chExt cx="4094300" cy="765282"/>
          </a:xfrm>
        </p:grpSpPr>
        <p:sp>
          <p:nvSpPr>
            <p:cNvPr id="459" name="Google Shape;459;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2"/>
                  </a:solidFill>
                  <a:latin typeface="Roboto"/>
                  <a:ea typeface="Roboto"/>
                  <a:cs typeface="Roboto"/>
                  <a:sym typeface="Roboto"/>
                </a:rPr>
                <a:t>Stump infection</a:t>
              </a:r>
              <a:endParaRPr b="1" sz="1100">
                <a:solidFill>
                  <a:schemeClr val="dk2"/>
                </a:solidFill>
                <a:latin typeface="Roboto"/>
                <a:ea typeface="Roboto"/>
                <a:cs typeface="Roboto"/>
                <a:sym typeface="Roboto"/>
              </a:endParaRPr>
            </a:p>
          </p:txBody>
        </p:sp>
        <p:sp>
          <p:nvSpPr>
            <p:cNvPr id="460" name="Google Shape;460;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OR: </a:t>
              </a:r>
              <a:r>
                <a:rPr b="1" lang="en" sz="700">
                  <a:solidFill>
                    <a:srgbClr val="3B71CA"/>
                  </a:solidFill>
                  <a:latin typeface="Roboto"/>
                  <a:ea typeface="Roboto"/>
                  <a:cs typeface="Roboto"/>
                  <a:sym typeface="Roboto"/>
                </a:rPr>
                <a:t>Kleb pneumo, CONS, VRE, E cloacae, anaerobes</a:t>
              </a:r>
              <a:endParaRPr b="1" sz="700">
                <a:solidFill>
                  <a:srgbClr val="3B71CA"/>
                </a:solidFill>
                <a:latin typeface="Roboto"/>
                <a:ea typeface="Roboto"/>
                <a:cs typeface="Roboto"/>
                <a:sym typeface="Roboto"/>
              </a:endParaRPr>
            </a:p>
          </p:txBody>
        </p:sp>
        <p:sp>
          <p:nvSpPr>
            <p:cNvPr id="461" name="Google Shape;461;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chemeClr val="dk2"/>
                  </a:solidFill>
                  <a:latin typeface="Roboto"/>
                  <a:ea typeface="Roboto"/>
                  <a:cs typeface="Roboto"/>
                  <a:sym typeface="Roboto"/>
                </a:rPr>
                <a:t>12/2021</a:t>
              </a:r>
              <a:endParaRPr sz="900">
                <a:solidFill>
                  <a:schemeClr val="dk2"/>
                </a:solidFill>
                <a:latin typeface="Roboto"/>
                <a:ea typeface="Roboto"/>
                <a:cs typeface="Roboto"/>
                <a:sym typeface="Roboto"/>
              </a:endParaRPr>
            </a:p>
          </p:txBody>
        </p:sp>
        <p:sp>
          <p:nvSpPr>
            <p:cNvPr id="462" name="Google Shape;462;p52"/>
            <p:cNvSpPr/>
            <p:nvPr/>
          </p:nvSpPr>
          <p:spPr>
            <a:xfrm>
              <a:off x="4517125" y="1086100"/>
              <a:ext cx="133500" cy="58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3" name="Google Shape;463;p52"/>
            <p:cNvCxnSpPr/>
            <p:nvPr/>
          </p:nvCxnSpPr>
          <p:spPr>
            <a:xfrm rot="10800000">
              <a:off x="4318975" y="1083450"/>
              <a:ext cx="529800" cy="0"/>
            </a:xfrm>
            <a:prstGeom prst="straightConnector1">
              <a:avLst/>
            </a:prstGeom>
            <a:noFill/>
            <a:ln cap="flat" cmpd="sng" w="9525">
              <a:solidFill>
                <a:schemeClr val="dk2"/>
              </a:solidFill>
              <a:prstDash val="solid"/>
              <a:round/>
              <a:headEnd len="sm" w="sm" type="none"/>
              <a:tailEnd len="sm" w="sm" type="none"/>
            </a:ln>
          </p:spPr>
        </p:cxnSp>
      </p:grpSp>
      <p:grpSp>
        <p:nvGrpSpPr>
          <p:cNvPr id="464" name="Google Shape;464;p52"/>
          <p:cNvGrpSpPr/>
          <p:nvPr/>
        </p:nvGrpSpPr>
        <p:grpSpPr>
          <a:xfrm>
            <a:off x="4921175" y="2304705"/>
            <a:ext cx="4094300" cy="861172"/>
            <a:chOff x="3562350" y="909418"/>
            <a:chExt cx="4094300" cy="765282"/>
          </a:xfrm>
        </p:grpSpPr>
        <p:sp>
          <p:nvSpPr>
            <p:cNvPr id="465" name="Google Shape;465;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2"/>
                  </a:solidFill>
                  <a:latin typeface="Roboto"/>
                  <a:ea typeface="Roboto"/>
                  <a:cs typeface="Roboto"/>
                  <a:sym typeface="Roboto"/>
                </a:rPr>
                <a:t>Unclear Culture?</a:t>
              </a:r>
              <a:r>
                <a:rPr lang="en" sz="1100">
                  <a:solidFill>
                    <a:schemeClr val="dk2"/>
                  </a:solidFill>
                  <a:latin typeface="Roboto Light"/>
                  <a:ea typeface="Roboto Light"/>
                  <a:cs typeface="Roboto Light"/>
                  <a:sym typeface="Roboto Light"/>
                </a:rPr>
                <a:t> (outpatient)</a:t>
              </a:r>
              <a:endParaRPr sz="1100">
                <a:solidFill>
                  <a:schemeClr val="dk2"/>
                </a:solidFill>
                <a:latin typeface="Roboto Light"/>
                <a:ea typeface="Roboto Light"/>
                <a:cs typeface="Roboto Light"/>
                <a:sym typeface="Roboto Light"/>
              </a:endParaRPr>
            </a:p>
          </p:txBody>
        </p:sp>
        <p:sp>
          <p:nvSpPr>
            <p:cNvPr id="466" name="Google Shape;466;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chemeClr val="dk2"/>
                  </a:solidFill>
                  <a:latin typeface="Roboto"/>
                  <a:ea typeface="Roboto"/>
                  <a:cs typeface="Roboto"/>
                  <a:sym typeface="Roboto"/>
                </a:rPr>
                <a:t>Ordered outpatient as “</a:t>
              </a:r>
              <a:r>
                <a:rPr b="1" lang="en" sz="700">
                  <a:solidFill>
                    <a:srgbClr val="DF382C"/>
                  </a:solidFill>
                  <a:latin typeface="Roboto"/>
                  <a:ea typeface="Roboto"/>
                  <a:cs typeface="Roboto"/>
                  <a:sym typeface="Roboto"/>
                </a:rPr>
                <a:t>LEFT AXILLARY GRAFT C&amp;S</a:t>
              </a:r>
              <a:r>
                <a:rPr lang="en" sz="700">
                  <a:solidFill>
                    <a:schemeClr val="dk2"/>
                  </a:solidFill>
                  <a:latin typeface="Roboto"/>
                  <a:ea typeface="Roboto"/>
                  <a:cs typeface="Roboto"/>
                  <a:sym typeface="Roboto"/>
                </a:rPr>
                <a:t>”</a:t>
              </a:r>
              <a:endParaRPr sz="700">
                <a:solidFill>
                  <a:schemeClr val="dk2"/>
                </a:solidFill>
                <a:latin typeface="Roboto"/>
                <a:ea typeface="Roboto"/>
                <a:cs typeface="Roboto"/>
                <a:sym typeface="Roboto"/>
              </a:endParaRPr>
            </a:p>
            <a:p>
              <a:pPr indent="0" lvl="0" marL="0" rtl="0" algn="l">
                <a:lnSpc>
                  <a:spcPct val="115000"/>
                </a:lnSpc>
                <a:spcBef>
                  <a:spcPts val="0"/>
                </a:spcBef>
                <a:spcAft>
                  <a:spcPts val="0"/>
                </a:spcAft>
                <a:buNone/>
              </a:pPr>
              <a:r>
                <a:rPr lang="en" sz="700">
                  <a:solidFill>
                    <a:schemeClr val="dk2"/>
                  </a:solidFill>
                  <a:latin typeface="Roboto"/>
                  <a:ea typeface="Roboto"/>
                  <a:cs typeface="Roboto"/>
                  <a:sym typeface="Roboto"/>
                </a:rPr>
                <a:t>Grew </a:t>
              </a:r>
              <a:r>
                <a:rPr b="1" lang="en" sz="700">
                  <a:solidFill>
                    <a:srgbClr val="3B71CA"/>
                  </a:solidFill>
                  <a:latin typeface="Roboto"/>
                  <a:ea typeface="Roboto"/>
                  <a:cs typeface="Roboto"/>
                  <a:sym typeface="Roboto"/>
                </a:rPr>
                <a:t>Corynebacterium</a:t>
              </a:r>
              <a:r>
                <a:rPr b="1" lang="en" sz="700">
                  <a:solidFill>
                    <a:srgbClr val="3B71CA"/>
                  </a:solidFill>
                  <a:latin typeface="Roboto"/>
                  <a:ea typeface="Roboto"/>
                  <a:cs typeface="Roboto"/>
                  <a:sym typeface="Roboto"/>
                </a:rPr>
                <a:t> </a:t>
              </a:r>
              <a:r>
                <a:rPr lang="en" sz="700">
                  <a:solidFill>
                    <a:schemeClr val="dk2"/>
                  </a:solidFill>
                  <a:latin typeface="Roboto"/>
                  <a:ea typeface="Roboto"/>
                  <a:cs typeface="Roboto"/>
                  <a:sym typeface="Roboto"/>
                </a:rPr>
                <a:t>&amp; </a:t>
              </a:r>
              <a:r>
                <a:rPr b="1" lang="en" sz="700">
                  <a:solidFill>
                    <a:srgbClr val="3B71CA"/>
                  </a:solidFill>
                  <a:latin typeface="Roboto"/>
                  <a:ea typeface="Roboto"/>
                  <a:cs typeface="Roboto"/>
                  <a:sym typeface="Roboto"/>
                </a:rPr>
                <a:t>Achromobacter</a:t>
              </a:r>
              <a:endParaRPr b="1" sz="700">
                <a:solidFill>
                  <a:srgbClr val="3B71CA"/>
                </a:solidFill>
                <a:latin typeface="Roboto"/>
                <a:ea typeface="Roboto"/>
                <a:cs typeface="Roboto"/>
                <a:sym typeface="Roboto"/>
              </a:endParaRPr>
            </a:p>
          </p:txBody>
        </p:sp>
        <p:sp>
          <p:nvSpPr>
            <p:cNvPr id="467" name="Google Shape;467;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chemeClr val="dk2"/>
                  </a:solidFill>
                  <a:latin typeface="Roboto"/>
                  <a:ea typeface="Roboto"/>
                  <a:cs typeface="Roboto"/>
                  <a:sym typeface="Roboto"/>
                </a:rPr>
                <a:t>02/2024</a:t>
              </a:r>
              <a:endParaRPr sz="900">
                <a:solidFill>
                  <a:schemeClr val="dk2"/>
                </a:solidFill>
                <a:latin typeface="Roboto"/>
                <a:ea typeface="Roboto"/>
                <a:cs typeface="Roboto"/>
                <a:sym typeface="Roboto"/>
              </a:endParaRPr>
            </a:p>
          </p:txBody>
        </p:sp>
        <p:sp>
          <p:nvSpPr>
            <p:cNvPr id="468" name="Google Shape;468;p52"/>
            <p:cNvSpPr/>
            <p:nvPr/>
          </p:nvSpPr>
          <p:spPr>
            <a:xfrm>
              <a:off x="4517125" y="1086100"/>
              <a:ext cx="133500" cy="58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9" name="Google Shape;469;p52"/>
            <p:cNvCxnSpPr/>
            <p:nvPr/>
          </p:nvCxnSpPr>
          <p:spPr>
            <a:xfrm rot="10800000">
              <a:off x="4318975" y="1083450"/>
              <a:ext cx="529800" cy="0"/>
            </a:xfrm>
            <a:prstGeom prst="straightConnector1">
              <a:avLst/>
            </a:prstGeom>
            <a:noFill/>
            <a:ln cap="flat" cmpd="sng" w="9525">
              <a:solidFill>
                <a:schemeClr val="dk2"/>
              </a:solidFill>
              <a:prstDash val="solid"/>
              <a:round/>
              <a:headEnd len="sm" w="sm" type="none"/>
              <a:tailEnd len="sm" w="sm" type="none"/>
            </a:ln>
          </p:spPr>
        </p:cxnSp>
      </p:grpSp>
      <p:grpSp>
        <p:nvGrpSpPr>
          <p:cNvPr id="470" name="Google Shape;470;p52"/>
          <p:cNvGrpSpPr/>
          <p:nvPr/>
        </p:nvGrpSpPr>
        <p:grpSpPr>
          <a:xfrm>
            <a:off x="4921175" y="2972580"/>
            <a:ext cx="4094300" cy="861172"/>
            <a:chOff x="3562350" y="909418"/>
            <a:chExt cx="4094300" cy="765282"/>
          </a:xfrm>
        </p:grpSpPr>
        <p:sp>
          <p:nvSpPr>
            <p:cNvPr id="471" name="Google Shape;471;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2"/>
                  </a:solidFill>
                  <a:latin typeface="Roboto"/>
                  <a:ea typeface="Roboto"/>
                  <a:cs typeface="Roboto"/>
                  <a:sym typeface="Roboto"/>
                </a:rPr>
                <a:t>SBO, MRSAB</a:t>
              </a:r>
              <a:endParaRPr b="1" sz="1100">
                <a:solidFill>
                  <a:schemeClr val="dk2"/>
                </a:solidFill>
                <a:latin typeface="Roboto"/>
                <a:ea typeface="Roboto"/>
                <a:cs typeface="Roboto"/>
                <a:sym typeface="Roboto"/>
              </a:endParaRPr>
            </a:p>
          </p:txBody>
        </p:sp>
        <p:sp>
          <p:nvSpPr>
            <p:cNvPr id="472" name="Google Shape;472;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Blood: </a:t>
              </a:r>
              <a:r>
                <a:rPr b="1" lang="en" sz="700">
                  <a:solidFill>
                    <a:srgbClr val="3B71CA"/>
                  </a:solidFill>
                  <a:latin typeface="Roboto"/>
                  <a:ea typeface="Roboto"/>
                  <a:cs typeface="Roboto"/>
                  <a:sym typeface="Roboto"/>
                </a:rPr>
                <a:t>MRSA</a:t>
              </a:r>
              <a:r>
                <a:rPr b="1" lang="en" sz="700">
                  <a:solidFill>
                    <a:srgbClr val="3B71CA"/>
                  </a:solidFill>
                  <a:latin typeface="Roboto"/>
                  <a:ea typeface="Roboto"/>
                  <a:cs typeface="Roboto"/>
                  <a:sym typeface="Roboto"/>
                </a:rPr>
                <a:t>, CONS</a:t>
              </a:r>
              <a:endParaRPr sz="700">
                <a:solidFill>
                  <a:schemeClr val="dk2"/>
                </a:solidFill>
                <a:latin typeface="Roboto"/>
                <a:ea typeface="Roboto"/>
                <a:cs typeface="Roboto"/>
                <a:sym typeface="Roboto"/>
              </a:endParaRPr>
            </a:p>
          </p:txBody>
        </p:sp>
        <p:sp>
          <p:nvSpPr>
            <p:cNvPr id="473" name="Google Shape;473;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chemeClr val="dk2"/>
                  </a:solidFill>
                  <a:latin typeface="Roboto"/>
                  <a:ea typeface="Roboto"/>
                  <a:cs typeface="Roboto"/>
                  <a:sym typeface="Roboto"/>
                </a:rPr>
                <a:t>07/2023</a:t>
              </a:r>
              <a:endParaRPr sz="900">
                <a:solidFill>
                  <a:schemeClr val="dk2"/>
                </a:solidFill>
                <a:latin typeface="Roboto"/>
                <a:ea typeface="Roboto"/>
                <a:cs typeface="Roboto"/>
                <a:sym typeface="Roboto"/>
              </a:endParaRPr>
            </a:p>
          </p:txBody>
        </p:sp>
        <p:sp>
          <p:nvSpPr>
            <p:cNvPr id="474" name="Google Shape;474;p52"/>
            <p:cNvSpPr/>
            <p:nvPr/>
          </p:nvSpPr>
          <p:spPr>
            <a:xfrm>
              <a:off x="4517125" y="1086100"/>
              <a:ext cx="133500" cy="588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5" name="Google Shape;475;p52"/>
            <p:cNvCxnSpPr/>
            <p:nvPr/>
          </p:nvCxnSpPr>
          <p:spPr>
            <a:xfrm rot="10800000">
              <a:off x="4318975" y="1083450"/>
              <a:ext cx="529800" cy="0"/>
            </a:xfrm>
            <a:prstGeom prst="straightConnector1">
              <a:avLst/>
            </a:prstGeom>
            <a:noFill/>
            <a:ln cap="flat" cmpd="sng" w="9525">
              <a:solidFill>
                <a:schemeClr val="dk2"/>
              </a:solidFill>
              <a:prstDash val="solid"/>
              <a:round/>
              <a:headEnd len="sm" w="sm" type="none"/>
              <a:tailEnd len="sm" w="sm" type="none"/>
            </a:ln>
          </p:spPr>
        </p:cxnSp>
      </p:grpSp>
      <p:grpSp>
        <p:nvGrpSpPr>
          <p:cNvPr id="476" name="Google Shape;476;p52"/>
          <p:cNvGrpSpPr/>
          <p:nvPr/>
        </p:nvGrpSpPr>
        <p:grpSpPr>
          <a:xfrm>
            <a:off x="4921175" y="3640456"/>
            <a:ext cx="4094300" cy="861172"/>
            <a:chOff x="3562350" y="909418"/>
            <a:chExt cx="4094300" cy="765282"/>
          </a:xfrm>
        </p:grpSpPr>
        <p:sp>
          <p:nvSpPr>
            <p:cNvPr id="477" name="Google Shape;477;p5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dk2"/>
                  </a:solidFill>
                  <a:latin typeface="Roboto"/>
                  <a:ea typeface="Roboto"/>
                  <a:cs typeface="Roboto"/>
                  <a:sym typeface="Roboto"/>
                </a:rPr>
                <a:t>Current admission</a:t>
              </a:r>
              <a:endParaRPr b="1" sz="1100">
                <a:solidFill>
                  <a:schemeClr val="dk2"/>
                </a:solidFill>
                <a:latin typeface="Roboto"/>
                <a:ea typeface="Roboto"/>
                <a:cs typeface="Roboto"/>
                <a:sym typeface="Roboto"/>
              </a:endParaRPr>
            </a:p>
          </p:txBody>
        </p:sp>
        <p:sp>
          <p:nvSpPr>
            <p:cNvPr id="478" name="Google Shape;478;p52"/>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rgbClr val="858585"/>
                </a:solidFill>
                <a:latin typeface="Roboto"/>
                <a:ea typeface="Roboto"/>
                <a:cs typeface="Roboto"/>
                <a:sym typeface="Roboto"/>
              </a:endParaRPr>
            </a:p>
          </p:txBody>
        </p:sp>
        <p:sp>
          <p:nvSpPr>
            <p:cNvPr id="479" name="Google Shape;479;p5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chemeClr val="dk2"/>
                  </a:solidFill>
                  <a:latin typeface="Roboto"/>
                  <a:ea typeface="Roboto"/>
                  <a:cs typeface="Roboto"/>
                  <a:sym typeface="Roboto"/>
                </a:rPr>
                <a:t>Now</a:t>
              </a:r>
              <a:endParaRPr sz="900">
                <a:solidFill>
                  <a:schemeClr val="dk2"/>
                </a:solidFill>
                <a:latin typeface="Roboto"/>
                <a:ea typeface="Roboto"/>
                <a:cs typeface="Roboto"/>
                <a:sym typeface="Roboto"/>
              </a:endParaRPr>
            </a:p>
          </p:txBody>
        </p:sp>
        <p:sp>
          <p:nvSpPr>
            <p:cNvPr id="480" name="Google Shape;480;p5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1" name="Google Shape;481;p52"/>
            <p:cNvCxnSpPr/>
            <p:nvPr/>
          </p:nvCxnSpPr>
          <p:spPr>
            <a:xfrm rot="10800000">
              <a:off x="4318975" y="1083450"/>
              <a:ext cx="529800" cy="0"/>
            </a:xfrm>
            <a:prstGeom prst="straightConnector1">
              <a:avLst/>
            </a:prstGeom>
            <a:noFill/>
            <a:ln cap="flat" cmpd="sng" w="9525">
              <a:solidFill>
                <a:schemeClr val="dk2"/>
              </a:solidFill>
              <a:prstDash val="solid"/>
              <a:round/>
              <a:headEnd len="sm" w="sm" type="none"/>
              <a:tailEnd len="sm" w="sm" type="none"/>
            </a:ln>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3"/>
          <p:cNvSpPr txBox="1"/>
          <p:nvPr>
            <p:ph type="title"/>
          </p:nvPr>
        </p:nvSpPr>
        <p:spPr>
          <a:xfrm>
            <a:off x="729450" y="632850"/>
            <a:ext cx="3842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Micro data</a:t>
            </a:r>
            <a:endParaRPr/>
          </a:p>
        </p:txBody>
      </p:sp>
      <p:sp>
        <p:nvSpPr>
          <p:cNvPr id="487" name="Google Shape;487;p5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BCx: </a:t>
            </a:r>
            <a:r>
              <a:rPr b="1" lang="en"/>
              <a:t>NGTD</a:t>
            </a:r>
            <a:endParaRPr b="1"/>
          </a:p>
          <a:p>
            <a:pPr indent="0" lvl="0" marL="0" rtl="0" algn="l">
              <a:spcBef>
                <a:spcPts val="1200"/>
              </a:spcBef>
              <a:spcAft>
                <a:spcPts val="0"/>
              </a:spcAft>
              <a:buNone/>
            </a:pPr>
            <a:r>
              <a:rPr lang="en"/>
              <a:t>OR </a:t>
            </a:r>
            <a:r>
              <a:rPr lang="en" sz="1100"/>
              <a:t>(L axillary artery)</a:t>
            </a:r>
            <a:r>
              <a:rPr lang="en"/>
              <a:t>: </a:t>
            </a:r>
            <a:r>
              <a:rPr b="1" lang="en">
                <a:solidFill>
                  <a:srgbClr val="DF382C"/>
                </a:solidFill>
              </a:rPr>
              <a:t>Proteus mirabilis</a:t>
            </a:r>
            <a:r>
              <a:rPr lang="en"/>
              <a:t> </a:t>
            </a:r>
            <a:r>
              <a:rPr lang="en"/>
              <a:t>(&lt;5 cfu)</a:t>
            </a:r>
            <a:endParaRPr b="1">
              <a:solidFill>
                <a:srgbClr val="DF382C"/>
              </a:solidFill>
            </a:endParaRPr>
          </a:p>
          <a:p>
            <a:pPr indent="0" lvl="0" marL="0" rtl="0" algn="l">
              <a:spcBef>
                <a:spcPts val="1200"/>
              </a:spcBef>
              <a:spcAft>
                <a:spcPts val="0"/>
              </a:spcAft>
              <a:buNone/>
            </a:pPr>
            <a:r>
              <a:rPr lang="en"/>
              <a:t>OR </a:t>
            </a:r>
            <a:r>
              <a:rPr lang="en" sz="1100"/>
              <a:t>(</a:t>
            </a:r>
            <a:r>
              <a:rPr lang="en" sz="1100"/>
              <a:t>Left Axillary Incision wound</a:t>
            </a:r>
            <a:r>
              <a:rPr lang="en" sz="1100"/>
              <a:t>)</a:t>
            </a:r>
            <a:r>
              <a:rPr lang="en"/>
              <a:t>: </a:t>
            </a:r>
            <a:endParaRPr/>
          </a:p>
          <a:p>
            <a:pPr indent="0" lvl="0" marL="0" rtl="0" algn="l">
              <a:spcBef>
                <a:spcPts val="1200"/>
              </a:spcBef>
              <a:spcAft>
                <a:spcPts val="1200"/>
              </a:spcAft>
              <a:buNone/>
            </a:pPr>
            <a:r>
              <a:t/>
            </a:r>
            <a:endParaRPr/>
          </a:p>
        </p:txBody>
      </p:sp>
      <p:sp>
        <p:nvSpPr>
          <p:cNvPr id="488" name="Google Shape;488;p53"/>
          <p:cNvSpPr txBox="1"/>
          <p:nvPr>
            <p:ph idx="2" type="body"/>
          </p:nvPr>
        </p:nvSpPr>
        <p:spPr>
          <a:xfrm>
            <a:off x="4643600" y="589850"/>
            <a:ext cx="3774300" cy="43176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solidFill>
                  <a:srgbClr val="666666"/>
                </a:solidFill>
              </a:rPr>
              <a:t>The incision was made over the area of the wound.  </a:t>
            </a:r>
            <a:r>
              <a:rPr b="1" lang="en"/>
              <a:t>The bypass graft was found and the distal portion was easily removed from its tract due to significant perigraft purulence</a:t>
            </a:r>
            <a:r>
              <a:rPr lang="en">
                <a:solidFill>
                  <a:srgbClr val="666666"/>
                </a:solidFill>
              </a:rPr>
              <a:t>.  </a:t>
            </a:r>
            <a:r>
              <a:rPr b="1" lang="en">
                <a:solidFill>
                  <a:srgbClr val="14A44D"/>
                </a:solidFill>
              </a:rPr>
              <a:t>Cultures were taken</a:t>
            </a:r>
            <a:r>
              <a:rPr lang="en">
                <a:solidFill>
                  <a:srgbClr val="666666"/>
                </a:solidFill>
              </a:rPr>
              <a:t>.  We continued our dissection distal to the graft and identified the axillary artery distal to the anastomosis.  The artery was then controlled with silastic vessel loops.  </a:t>
            </a:r>
            <a:endParaRPr>
              <a:solidFill>
                <a:srgbClr val="666666"/>
              </a:solidFill>
            </a:endParaRPr>
          </a:p>
          <a:p>
            <a:pPr indent="0" lvl="0" marL="0" rtl="0" algn="l">
              <a:spcBef>
                <a:spcPts val="1200"/>
              </a:spcBef>
              <a:spcAft>
                <a:spcPts val="0"/>
              </a:spcAft>
              <a:buNone/>
            </a:pPr>
            <a:r>
              <a:rPr b="1" lang="en"/>
              <a:t>We then dissected around the graft to the level of the anastomosis</a:t>
            </a:r>
            <a:r>
              <a:rPr b="1" lang="en">
                <a:solidFill>
                  <a:srgbClr val="666666"/>
                </a:solidFill>
              </a:rPr>
              <a:t>.  </a:t>
            </a:r>
            <a:r>
              <a:rPr lang="en">
                <a:solidFill>
                  <a:srgbClr val="666666"/>
                </a:solidFill>
              </a:rPr>
              <a:t>The graft was well incorporated proximally and dissection was difficult. </a:t>
            </a:r>
            <a:r>
              <a:rPr b="1" lang="en">
                <a:solidFill>
                  <a:srgbClr val="666666"/>
                </a:solidFill>
              </a:rPr>
              <a:t> </a:t>
            </a:r>
            <a:r>
              <a:rPr b="1" lang="en"/>
              <a:t>The </a:t>
            </a:r>
            <a:r>
              <a:rPr b="1" lang="en">
                <a:solidFill>
                  <a:srgbClr val="3B71CA"/>
                </a:solidFill>
              </a:rPr>
              <a:t>anastomosis did not appear to be infected</a:t>
            </a:r>
            <a:r>
              <a:rPr b="1" lang="en">
                <a:solidFill>
                  <a:srgbClr val="666666"/>
                </a:solidFill>
              </a:rPr>
              <a:t> </a:t>
            </a:r>
            <a:r>
              <a:rPr b="1" lang="en"/>
              <a:t>and appeared to be well incorporated.</a:t>
            </a:r>
            <a:r>
              <a:rPr b="1" lang="en">
                <a:solidFill>
                  <a:srgbClr val="666666"/>
                </a:solidFill>
              </a:rPr>
              <a:t> </a:t>
            </a:r>
            <a:r>
              <a:rPr lang="en">
                <a:solidFill>
                  <a:srgbClr val="666666"/>
                </a:solidFill>
              </a:rPr>
              <a:t> </a:t>
            </a:r>
            <a:r>
              <a:rPr lang="en">
                <a:solidFill>
                  <a:srgbClr val="DF382C"/>
                </a:solidFill>
              </a:rPr>
              <a:t>The graft was then transected 2-3 mm above the anastomosis.</a:t>
            </a:r>
            <a:r>
              <a:rPr lang="en">
                <a:solidFill>
                  <a:srgbClr val="666666"/>
                </a:solidFill>
              </a:rPr>
              <a:t>  Using a 4 0 Prolene suture the graft and surrounding tissue were oversewn in 2 layers. </a:t>
            </a:r>
            <a:r>
              <a:rPr b="1" lang="en">
                <a:solidFill>
                  <a:srgbClr val="666666"/>
                </a:solidFill>
              </a:rPr>
              <a:t> </a:t>
            </a:r>
            <a:r>
              <a:rPr b="1" lang="en">
                <a:solidFill>
                  <a:srgbClr val="14A44D"/>
                </a:solidFill>
              </a:rPr>
              <a:t>Cultures were taken at the level of the anastomotic stump</a:t>
            </a:r>
            <a:r>
              <a:rPr b="1" lang="en">
                <a:solidFill>
                  <a:srgbClr val="666666"/>
                </a:solidFill>
              </a:rPr>
              <a:t>.</a:t>
            </a:r>
            <a:r>
              <a:rPr lang="en">
                <a:solidFill>
                  <a:srgbClr val="666666"/>
                </a:solidFill>
              </a:rPr>
              <a:t>  </a:t>
            </a:r>
            <a:endParaRPr>
              <a:solidFill>
                <a:srgbClr val="666666"/>
              </a:solidFill>
            </a:endParaRPr>
          </a:p>
          <a:p>
            <a:pPr indent="0" lvl="0" marL="0" rtl="0" algn="l">
              <a:spcBef>
                <a:spcPts val="1200"/>
              </a:spcBef>
              <a:spcAft>
                <a:spcPts val="1200"/>
              </a:spcAft>
              <a:buNone/>
            </a:pPr>
            <a:r>
              <a:rPr lang="en">
                <a:solidFill>
                  <a:srgbClr val="666666"/>
                </a:solidFill>
              </a:rPr>
              <a:t>Using a curette the graft tract was debrided in the chest wall.  </a:t>
            </a:r>
            <a:r>
              <a:rPr b="1" lang="en"/>
              <a:t>A counter incision was made in the lateral chest wall at the level of the distal graft site.</a:t>
            </a:r>
            <a:r>
              <a:rPr lang="en">
                <a:solidFill>
                  <a:srgbClr val="666666"/>
                </a:solidFill>
              </a:rPr>
              <a:t>  A 2nd incision was made inferior to our axillary wound.  Using a DeBakey vascular clamp a</a:t>
            </a:r>
            <a:r>
              <a:rPr b="1" lang="en">
                <a:solidFill>
                  <a:srgbClr val="666666"/>
                </a:solidFill>
              </a:rPr>
              <a:t> </a:t>
            </a:r>
            <a:r>
              <a:rPr b="1" lang="en">
                <a:solidFill>
                  <a:srgbClr val="3B71CA"/>
                </a:solidFill>
              </a:rPr>
              <a:t>Penrose drain</a:t>
            </a:r>
            <a:r>
              <a:rPr b="1" lang="en">
                <a:solidFill>
                  <a:srgbClr val="666666"/>
                </a:solidFill>
              </a:rPr>
              <a:t> </a:t>
            </a:r>
            <a:r>
              <a:rPr b="1" lang="en"/>
              <a:t>was passed between these 2 incisions</a:t>
            </a:r>
            <a:r>
              <a:rPr b="1" lang="en">
                <a:solidFill>
                  <a:srgbClr val="666666"/>
                </a:solidFill>
              </a:rPr>
              <a:t> </a:t>
            </a:r>
            <a:r>
              <a:rPr b="1" lang="en">
                <a:solidFill>
                  <a:srgbClr val="3B71CA"/>
                </a:solidFill>
              </a:rPr>
              <a:t>in the tract of the previous bypass graft</a:t>
            </a:r>
            <a:r>
              <a:rPr lang="en">
                <a:solidFill>
                  <a:srgbClr val="666666"/>
                </a:solidFill>
              </a:rPr>
              <a:t> and secured.  The wound was then irrigated.  A 14 French flat JP drain was placed in the deep space above the arterial repair.  Using a 2-0 Vicryl suture the deep layer was closed in an interrupted fashion.  </a:t>
            </a:r>
            <a:endParaRPr>
              <a:solidFill>
                <a:srgbClr val="666666"/>
              </a:solidFill>
            </a:endParaRPr>
          </a:p>
        </p:txBody>
      </p:sp>
      <p:pic>
        <p:nvPicPr>
          <p:cNvPr id="489" name="Google Shape;489;p53"/>
          <p:cNvPicPr preferRelativeResize="0"/>
          <p:nvPr/>
        </p:nvPicPr>
        <p:blipFill>
          <a:blip r:embed="rId3">
            <a:alphaModFix/>
          </a:blip>
          <a:stretch>
            <a:fillRect/>
          </a:stretch>
        </p:blipFill>
        <p:spPr>
          <a:xfrm>
            <a:off x="729325" y="2515532"/>
            <a:ext cx="3774300" cy="2508493"/>
          </a:xfrm>
          <a:prstGeom prst="rect">
            <a:avLst/>
          </a:prstGeom>
          <a:noFill/>
          <a:ln>
            <a:noFill/>
          </a:ln>
        </p:spPr>
      </p:pic>
      <p:sp>
        <p:nvSpPr>
          <p:cNvPr id="490" name="Google Shape;490;p53"/>
          <p:cNvSpPr/>
          <p:nvPr/>
        </p:nvSpPr>
        <p:spPr>
          <a:xfrm>
            <a:off x="762875" y="3672800"/>
            <a:ext cx="3594000" cy="126000"/>
          </a:xfrm>
          <a:prstGeom prst="rect">
            <a:avLst/>
          </a:prstGeom>
          <a:solidFill>
            <a:srgbClr val="DF382C">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91" name="Google Shape;491;p53"/>
          <p:cNvSpPr/>
          <p:nvPr/>
        </p:nvSpPr>
        <p:spPr>
          <a:xfrm>
            <a:off x="762875" y="4553650"/>
            <a:ext cx="3594000" cy="126000"/>
          </a:xfrm>
          <a:prstGeom prst="rect">
            <a:avLst/>
          </a:prstGeom>
          <a:solidFill>
            <a:srgbClr val="DF382C">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92" name="Google Shape;492;p53"/>
          <p:cNvSpPr/>
          <p:nvPr/>
        </p:nvSpPr>
        <p:spPr>
          <a:xfrm>
            <a:off x="762875" y="4113225"/>
            <a:ext cx="3594000" cy="126000"/>
          </a:xfrm>
          <a:prstGeom prst="rect">
            <a:avLst/>
          </a:prstGeom>
          <a:solidFill>
            <a:srgbClr val="DF382C">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2:</a:t>
            </a:r>
            <a:r>
              <a:rPr lang="en"/>
              <a:t> Hospital course</a:t>
            </a:r>
            <a:endParaRPr/>
          </a:p>
        </p:txBody>
      </p:sp>
      <p:sp>
        <p:nvSpPr>
          <p:cNvPr id="498" name="Google Shape;498;p54"/>
          <p:cNvSpPr txBox="1"/>
          <p:nvPr>
            <p:ph idx="1" type="body"/>
          </p:nvPr>
        </p:nvSpPr>
        <p:spPr>
          <a:xfrm>
            <a:off x="729325" y="1393075"/>
            <a:ext cx="57984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Initially on Vanc &amp; Zosyn</a:t>
            </a:r>
            <a:endParaRPr/>
          </a:p>
          <a:p>
            <a:pPr indent="-311150" lvl="0" marL="457200" rtl="0" algn="l">
              <a:spcBef>
                <a:spcPts val="0"/>
              </a:spcBef>
              <a:spcAft>
                <a:spcPts val="0"/>
              </a:spcAft>
              <a:buSzPts val="1300"/>
              <a:buChar char="●"/>
            </a:pPr>
            <a:r>
              <a:rPr lang="en"/>
              <a:t>Switched to ceftriaxone by ID</a:t>
            </a:r>
            <a:endParaRPr/>
          </a:p>
          <a:p>
            <a:pPr indent="-311150" lvl="0" marL="457200" rtl="0" algn="l">
              <a:spcBef>
                <a:spcPts val="0"/>
              </a:spcBef>
              <a:spcAft>
                <a:spcPts val="0"/>
              </a:spcAft>
              <a:buSzPts val="1300"/>
              <a:buChar char="●"/>
            </a:pPr>
            <a:r>
              <a:rPr lang="en"/>
              <a:t>AKI on CKD, required some CRRT post op</a:t>
            </a:r>
            <a:endParaRPr/>
          </a:p>
          <a:p>
            <a:pPr indent="-311150" lvl="0" marL="457200" rtl="0" algn="l">
              <a:spcBef>
                <a:spcPts val="0"/>
              </a:spcBef>
              <a:spcAft>
                <a:spcPts val="0"/>
              </a:spcAft>
              <a:buSzPts val="1300"/>
              <a:buChar char="●"/>
            </a:pPr>
            <a:r>
              <a:rPr lang="en"/>
              <a:t>Discharged on Augmentin</a:t>
            </a:r>
            <a:endParaRPr/>
          </a:p>
          <a:p>
            <a:pPr indent="-298450" lvl="1" marL="914400" rtl="0" algn="l">
              <a:spcBef>
                <a:spcPts val="0"/>
              </a:spcBef>
              <a:spcAft>
                <a:spcPts val="0"/>
              </a:spcAft>
              <a:buSzPts val="1100"/>
              <a:buChar char="○"/>
            </a:pPr>
            <a:r>
              <a:rPr lang="en"/>
              <a:t>Plans to suppress since some graft still in place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504" name="Google Shape;504;p55"/>
          <p:cNvSpPr txBox="1"/>
          <p:nvPr/>
        </p:nvSpPr>
        <p:spPr>
          <a:xfrm>
            <a:off x="5681275" y="3837950"/>
            <a:ext cx="2279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Links to articles discussed here</a:t>
            </a:r>
            <a:endParaRPr b="1" sz="1200">
              <a:solidFill>
                <a:schemeClr val="lt1"/>
              </a:solidFill>
              <a:latin typeface="Open Sans"/>
              <a:ea typeface="Open Sans"/>
              <a:cs typeface="Open Sans"/>
              <a:sym typeface="Open Sans"/>
            </a:endParaRPr>
          </a:p>
        </p:txBody>
      </p:sp>
      <p:sp>
        <p:nvSpPr>
          <p:cNvPr id="505" name="Google Shape;505;p55"/>
          <p:cNvSpPr/>
          <p:nvPr/>
        </p:nvSpPr>
        <p:spPr>
          <a:xfrm>
            <a:off x="5694025" y="1344850"/>
            <a:ext cx="2279700" cy="22887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506" name="Google Shape;506;p55"/>
          <p:cNvPicPr preferRelativeResize="0"/>
          <p:nvPr/>
        </p:nvPicPr>
        <p:blipFill rotWithShape="1">
          <a:blip r:embed="rId3">
            <a:alphaModFix/>
          </a:blip>
          <a:srcRect b="11266" l="10480" r="10779" t="10388"/>
          <a:stretch/>
        </p:blipFill>
        <p:spPr>
          <a:xfrm>
            <a:off x="5681275" y="1344850"/>
            <a:ext cx="2300177" cy="2288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6"/>
          <p:cNvSpPr txBox="1"/>
          <p:nvPr>
            <p:ph type="title"/>
          </p:nvPr>
        </p:nvSpPr>
        <p:spPr>
          <a:xfrm>
            <a:off x="730000" y="1318650"/>
            <a:ext cx="35013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Vascular Graft Infections </a:t>
            </a:r>
            <a:r>
              <a:rPr b="0" lang="en"/>
              <a:t>(VGI)</a:t>
            </a:r>
            <a:endParaRPr b="0"/>
          </a:p>
        </p:txBody>
      </p:sp>
      <p:sp>
        <p:nvSpPr>
          <p:cNvPr id="512" name="Google Shape;512;p56"/>
          <p:cNvSpPr txBox="1"/>
          <p:nvPr>
            <p:ph idx="1" type="subTitle"/>
          </p:nvPr>
        </p:nvSpPr>
        <p:spPr>
          <a:xfrm>
            <a:off x="1628000" y="3161525"/>
            <a:ext cx="2397900" cy="75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DeSimone et al (2024)</a:t>
            </a:r>
            <a:endParaRPr/>
          </a:p>
          <a:p>
            <a:pPr indent="0" lvl="0" marL="0" rtl="0" algn="l">
              <a:spcBef>
                <a:spcPts val="0"/>
              </a:spcBef>
              <a:spcAft>
                <a:spcPts val="0"/>
              </a:spcAft>
              <a:buNone/>
            </a:pPr>
            <a:r>
              <a:rPr i="1" lang="en"/>
              <a:t>Clinical Infectious Diseases</a:t>
            </a:r>
            <a:r>
              <a:rPr lang="en"/>
              <a:t> [citation 2.1]</a:t>
            </a:r>
            <a:endParaRPr/>
          </a:p>
        </p:txBody>
      </p:sp>
      <p:sp>
        <p:nvSpPr>
          <p:cNvPr id="513" name="Google Shape;513;p5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SzPts val="1300"/>
              <a:buChar char="●"/>
            </a:pPr>
            <a:r>
              <a:rPr b="1" lang="en"/>
              <a:t>Accurately</a:t>
            </a:r>
            <a:r>
              <a:rPr b="1" lang="en"/>
              <a:t> </a:t>
            </a:r>
            <a:r>
              <a:rPr b="1" lang="en">
                <a:solidFill>
                  <a:srgbClr val="DF382C"/>
                </a:solidFill>
              </a:rPr>
              <a:t>diagnose</a:t>
            </a:r>
            <a:r>
              <a:rPr b="1" lang="en"/>
              <a:t> &amp; </a:t>
            </a:r>
            <a:r>
              <a:rPr b="1" lang="en">
                <a:solidFill>
                  <a:srgbClr val="DF382C"/>
                </a:solidFill>
              </a:rPr>
              <a:t>categorize</a:t>
            </a:r>
            <a:r>
              <a:rPr b="1" lang="en"/>
              <a:t> </a:t>
            </a:r>
            <a:r>
              <a:rPr lang="en"/>
              <a:t>(suspected &amp; confirmed) </a:t>
            </a:r>
            <a:r>
              <a:rPr b="1" lang="en"/>
              <a:t>VGIs</a:t>
            </a:r>
            <a:endParaRPr b="1"/>
          </a:p>
          <a:p>
            <a:pPr indent="-311150" lvl="0" marL="457200" rtl="0" algn="l">
              <a:spcBef>
                <a:spcPts val="0"/>
              </a:spcBef>
              <a:spcAft>
                <a:spcPts val="0"/>
              </a:spcAft>
              <a:buClr>
                <a:srgbClr val="858585"/>
              </a:buClr>
              <a:buSzPts val="1300"/>
              <a:buChar char="●"/>
            </a:pPr>
            <a:r>
              <a:rPr lang="en">
                <a:solidFill>
                  <a:srgbClr val="858585"/>
                </a:solidFill>
              </a:rPr>
              <a:t>Describe surgical </a:t>
            </a:r>
            <a:r>
              <a:rPr lang="en">
                <a:solidFill>
                  <a:srgbClr val="858585"/>
                </a:solidFill>
              </a:rPr>
              <a:t>management</a:t>
            </a:r>
            <a:endParaRPr>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Review treatment options &amp; duration</a:t>
            </a:r>
            <a:endParaRPr>
              <a:solidFill>
                <a:srgbClr val="858585"/>
              </a:solidFill>
            </a:endParaRPr>
          </a:p>
        </p:txBody>
      </p:sp>
      <p:pic>
        <p:nvPicPr>
          <p:cNvPr id="514" name="Google Shape;514;p56"/>
          <p:cNvPicPr preferRelativeResize="0"/>
          <p:nvPr/>
        </p:nvPicPr>
        <p:blipFill>
          <a:blip r:embed="rId3">
            <a:alphaModFix/>
          </a:blip>
          <a:stretch>
            <a:fillRect/>
          </a:stretch>
        </p:blipFill>
        <p:spPr>
          <a:xfrm>
            <a:off x="79450" y="3072173"/>
            <a:ext cx="1411175" cy="1858977"/>
          </a:xfrm>
          <a:prstGeom prst="rect">
            <a:avLst/>
          </a:prstGeom>
          <a:noFill/>
          <a:ln>
            <a:noFill/>
          </a:ln>
        </p:spPr>
      </p:pic>
      <p:sp>
        <p:nvSpPr>
          <p:cNvPr id="515" name="Google Shape;515;p56"/>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516" name="Google Shape;516;p56"/>
          <p:cNvPicPr preferRelativeResize="0"/>
          <p:nvPr/>
        </p:nvPicPr>
        <p:blipFill rotWithShape="1">
          <a:blip r:embed="rId4">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57"/>
          <p:cNvPicPr preferRelativeResize="0"/>
          <p:nvPr/>
        </p:nvPicPr>
        <p:blipFill>
          <a:blip r:embed="rId3">
            <a:alphaModFix/>
          </a:blip>
          <a:stretch>
            <a:fillRect/>
          </a:stretch>
        </p:blipFill>
        <p:spPr>
          <a:xfrm>
            <a:off x="560837" y="168550"/>
            <a:ext cx="8022324" cy="3411275"/>
          </a:xfrm>
          <a:prstGeom prst="rect">
            <a:avLst/>
          </a:prstGeom>
          <a:noFill/>
          <a:ln>
            <a:noFill/>
          </a:ln>
        </p:spPr>
      </p:pic>
      <p:sp>
        <p:nvSpPr>
          <p:cNvPr id="522" name="Google Shape;522;p57"/>
          <p:cNvSpPr/>
          <p:nvPr/>
        </p:nvSpPr>
        <p:spPr>
          <a:xfrm>
            <a:off x="2291225" y="3913975"/>
            <a:ext cx="4561500" cy="562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2F5AA2"/>
                </a:solidFill>
                <a:latin typeface="Open Sans"/>
                <a:ea typeface="Open Sans"/>
                <a:cs typeface="Open Sans"/>
                <a:sym typeface="Open Sans"/>
              </a:rPr>
              <a:t>✨MAGIC✨</a:t>
            </a:r>
            <a:r>
              <a:rPr lang="en" sz="1200">
                <a:solidFill>
                  <a:srgbClr val="3B71CA"/>
                </a:solidFill>
                <a:latin typeface="Open Sans"/>
                <a:ea typeface="Open Sans"/>
                <a:cs typeface="Open Sans"/>
                <a:sym typeface="Open Sans"/>
              </a:rPr>
              <a:t> </a:t>
            </a:r>
            <a:endParaRPr sz="1200">
              <a:solidFill>
                <a:srgbClr val="3B71CA"/>
              </a:solidFill>
              <a:latin typeface="Open Sans"/>
              <a:ea typeface="Open Sans"/>
              <a:cs typeface="Open Sans"/>
              <a:sym typeface="Open Sans"/>
            </a:endParaRPr>
          </a:p>
          <a:p>
            <a:pPr indent="0" lvl="0" marL="0" rtl="0" algn="ctr">
              <a:spcBef>
                <a:spcPts val="0"/>
              </a:spcBef>
              <a:spcAft>
                <a:spcPts val="0"/>
              </a:spcAft>
              <a:buNone/>
            </a:pPr>
            <a:r>
              <a:rPr lang="en" sz="1200">
                <a:solidFill>
                  <a:srgbClr val="3B71CA"/>
                </a:solidFill>
                <a:latin typeface="Open Sans"/>
                <a:ea typeface="Open Sans"/>
                <a:cs typeface="Open Sans"/>
                <a:sym typeface="Open Sans"/>
              </a:rPr>
              <a:t>Management of Aortic Graft Infection Collaboration </a:t>
            </a:r>
            <a:r>
              <a:rPr b="1" lang="en" sz="1200">
                <a:solidFill>
                  <a:srgbClr val="2F5AA2"/>
                </a:solidFill>
                <a:latin typeface="Open Sans"/>
                <a:ea typeface="Open Sans"/>
                <a:cs typeface="Open Sans"/>
                <a:sym typeface="Open Sans"/>
              </a:rPr>
              <a:t>🪄</a:t>
            </a:r>
            <a:endParaRPr sz="1200">
              <a:solidFill>
                <a:srgbClr val="3B71CA"/>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58"/>
          <p:cNvPicPr preferRelativeResize="0"/>
          <p:nvPr/>
        </p:nvPicPr>
        <p:blipFill>
          <a:blip r:embed="rId3">
            <a:alphaModFix/>
          </a:blip>
          <a:stretch>
            <a:fillRect/>
          </a:stretch>
        </p:blipFill>
        <p:spPr>
          <a:xfrm>
            <a:off x="560837" y="168550"/>
            <a:ext cx="8022324" cy="3411275"/>
          </a:xfrm>
          <a:prstGeom prst="rect">
            <a:avLst/>
          </a:prstGeom>
          <a:noFill/>
          <a:ln>
            <a:noFill/>
          </a:ln>
        </p:spPr>
      </p:pic>
      <p:sp>
        <p:nvSpPr>
          <p:cNvPr id="528" name="Google Shape;528;p58"/>
          <p:cNvSpPr/>
          <p:nvPr/>
        </p:nvSpPr>
        <p:spPr>
          <a:xfrm>
            <a:off x="2018788" y="3913975"/>
            <a:ext cx="2428500" cy="8604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Suspected VGI</a:t>
            </a:r>
            <a:endParaRPr b="1" sz="1200">
              <a:solidFill>
                <a:srgbClr val="E4A11B"/>
              </a:solidFill>
              <a:latin typeface="Open Sans"/>
              <a:ea typeface="Open Sans"/>
              <a:cs typeface="Open Sans"/>
              <a:sym typeface="Open Sans"/>
            </a:endParaRPr>
          </a:p>
          <a:p>
            <a:pPr indent="0" lvl="0" marL="0" rtl="0" algn="l">
              <a:spcBef>
                <a:spcPts val="0"/>
              </a:spcBef>
              <a:spcAft>
                <a:spcPts val="0"/>
              </a:spcAft>
              <a:buNone/>
            </a:pPr>
            <a:r>
              <a:rPr lang="en" sz="1200">
                <a:solidFill>
                  <a:schemeClr val="dk2"/>
                </a:solidFill>
                <a:latin typeface="Open Sans"/>
                <a:ea typeface="Open Sans"/>
                <a:cs typeface="Open Sans"/>
                <a:sym typeface="Open Sans"/>
              </a:rPr>
              <a:t>One major </a:t>
            </a:r>
            <a:r>
              <a:rPr b="1" lang="en" sz="1200">
                <a:solidFill>
                  <a:schemeClr val="dk2"/>
                </a:solidFill>
                <a:latin typeface="Open Sans"/>
                <a:ea typeface="Open Sans"/>
                <a:cs typeface="Open Sans"/>
                <a:sym typeface="Open Sans"/>
              </a:rPr>
              <a:t>– or – </a:t>
            </a:r>
            <a:endParaRPr b="1" sz="1200">
              <a:solidFill>
                <a:schemeClr val="dk2"/>
              </a:solidFill>
              <a:latin typeface="Open Sans"/>
              <a:ea typeface="Open Sans"/>
              <a:cs typeface="Open Sans"/>
              <a:sym typeface="Open Sans"/>
            </a:endParaRPr>
          </a:p>
          <a:p>
            <a:pPr indent="0" lvl="0" marL="0" rtl="0" algn="l">
              <a:spcBef>
                <a:spcPts val="0"/>
              </a:spcBef>
              <a:spcAft>
                <a:spcPts val="0"/>
              </a:spcAft>
              <a:buNone/>
            </a:pPr>
            <a:r>
              <a:rPr lang="en" sz="1200">
                <a:solidFill>
                  <a:schemeClr val="dk2"/>
                </a:solidFill>
                <a:latin typeface="Open Sans"/>
                <a:ea typeface="Open Sans"/>
                <a:cs typeface="Open Sans"/>
                <a:sym typeface="Open Sans"/>
              </a:rPr>
              <a:t>Minor from 2 of 3 categories</a:t>
            </a:r>
            <a:endParaRPr sz="1200">
              <a:solidFill>
                <a:schemeClr val="dk2"/>
              </a:solidFill>
              <a:latin typeface="Open Sans"/>
              <a:ea typeface="Open Sans"/>
              <a:cs typeface="Open Sans"/>
              <a:sym typeface="Open Sans"/>
            </a:endParaRPr>
          </a:p>
        </p:txBody>
      </p:sp>
      <p:sp>
        <p:nvSpPr>
          <p:cNvPr id="529" name="Google Shape;529;p58"/>
          <p:cNvSpPr/>
          <p:nvPr/>
        </p:nvSpPr>
        <p:spPr>
          <a:xfrm>
            <a:off x="4696713" y="3913975"/>
            <a:ext cx="2428500" cy="8604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C622E"/>
                </a:solidFill>
                <a:latin typeface="Open Sans"/>
                <a:ea typeface="Open Sans"/>
                <a:cs typeface="Open Sans"/>
                <a:sym typeface="Open Sans"/>
              </a:rPr>
              <a:t>Confirmed VGI</a:t>
            </a:r>
            <a:endParaRPr sz="1200">
              <a:solidFill>
                <a:srgbClr val="14A44D"/>
              </a:solidFill>
              <a:latin typeface="Open Sans"/>
              <a:ea typeface="Open Sans"/>
              <a:cs typeface="Open Sans"/>
              <a:sym typeface="Open Sans"/>
            </a:endParaRPr>
          </a:p>
          <a:p>
            <a:pPr indent="0" lvl="0" marL="0" rtl="0" algn="l">
              <a:spcBef>
                <a:spcPts val="0"/>
              </a:spcBef>
              <a:spcAft>
                <a:spcPts val="0"/>
              </a:spcAft>
              <a:buNone/>
            </a:pPr>
            <a:r>
              <a:rPr lang="en" sz="1200">
                <a:solidFill>
                  <a:schemeClr val="dk2"/>
                </a:solidFill>
                <a:latin typeface="Open Sans"/>
                <a:ea typeface="Open Sans"/>
                <a:cs typeface="Open Sans"/>
                <a:sym typeface="Open Sans"/>
              </a:rPr>
              <a:t>One major  </a:t>
            </a:r>
            <a:r>
              <a:rPr b="1" lang="en" sz="1200">
                <a:solidFill>
                  <a:schemeClr val="dk2"/>
                </a:solidFill>
                <a:latin typeface="Open Sans"/>
                <a:ea typeface="Open Sans"/>
                <a:cs typeface="Open Sans"/>
                <a:sym typeface="Open Sans"/>
              </a:rPr>
              <a:t>– plus – </a:t>
            </a:r>
            <a:r>
              <a:rPr lang="en" sz="1200">
                <a:solidFill>
                  <a:schemeClr val="dk2"/>
                </a:solidFill>
                <a:latin typeface="Open Sans"/>
                <a:ea typeface="Open Sans"/>
                <a:cs typeface="Open Sans"/>
                <a:sym typeface="Open Sans"/>
              </a:rPr>
              <a:t>any other criterion (major or minor) from</a:t>
            </a:r>
            <a:endParaRPr sz="1200">
              <a:solidFill>
                <a:schemeClr val="dk2"/>
              </a:solidFill>
              <a:latin typeface="Open Sans"/>
              <a:ea typeface="Open Sans"/>
              <a:cs typeface="Open Sans"/>
              <a:sym typeface="Open Sans"/>
            </a:endParaRPr>
          </a:p>
          <a:p>
            <a:pPr indent="0" lvl="0" marL="0" rtl="0" algn="l">
              <a:spcBef>
                <a:spcPts val="0"/>
              </a:spcBef>
              <a:spcAft>
                <a:spcPts val="0"/>
              </a:spcAft>
              <a:buNone/>
            </a:pPr>
            <a:r>
              <a:rPr lang="en" sz="1200">
                <a:solidFill>
                  <a:schemeClr val="dk2"/>
                </a:solidFill>
                <a:latin typeface="Open Sans"/>
                <a:ea typeface="Open Sans"/>
                <a:cs typeface="Open Sans"/>
                <a:sym typeface="Open Sans"/>
              </a:rPr>
              <a:t>another category</a:t>
            </a:r>
            <a:endParaRPr sz="1200">
              <a:solidFill>
                <a:schemeClr val="dk2"/>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5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Diagnosis</a:t>
            </a:r>
            <a:endParaRPr/>
          </a:p>
        </p:txBody>
      </p:sp>
      <p:sp>
        <p:nvSpPr>
          <p:cNvPr id="535" name="Google Shape;535;p59"/>
          <p:cNvSpPr txBox="1"/>
          <p:nvPr>
            <p:ph idx="1" type="body"/>
          </p:nvPr>
        </p:nvSpPr>
        <p:spPr>
          <a:xfrm>
            <a:off x="729450" y="1393075"/>
            <a:ext cx="7688700" cy="325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Radiological criteria</a:t>
            </a:r>
            <a:endParaRPr b="1"/>
          </a:p>
          <a:p>
            <a:pPr indent="-311150" lvl="0" marL="457200" rtl="0" algn="l">
              <a:spcBef>
                <a:spcPts val="1200"/>
              </a:spcBef>
              <a:spcAft>
                <a:spcPts val="0"/>
              </a:spcAft>
              <a:buSzPts val="1300"/>
              <a:buChar char="●"/>
            </a:pPr>
            <a:r>
              <a:rPr lang="en"/>
              <a:t>CTA is the main stay</a:t>
            </a:r>
            <a:endParaRPr/>
          </a:p>
          <a:p>
            <a:pPr indent="-311150" lvl="0" marL="457200" rtl="0" algn="l">
              <a:spcBef>
                <a:spcPts val="0"/>
              </a:spcBef>
              <a:spcAft>
                <a:spcPts val="0"/>
              </a:spcAft>
              <a:buSzPts val="1300"/>
              <a:buChar char="●"/>
            </a:pPr>
            <a:r>
              <a:rPr lang="en"/>
              <a:t>Perigraft gas/fluid after 2-3 months are highly suggestive of VGI</a:t>
            </a:r>
            <a:endParaRPr/>
          </a:p>
          <a:p>
            <a:pPr indent="-311150" lvl="0" marL="457200" rtl="0" algn="l">
              <a:spcBef>
                <a:spcPts val="0"/>
              </a:spcBef>
              <a:spcAft>
                <a:spcPts val="0"/>
              </a:spcAft>
              <a:buSzPts val="1300"/>
              <a:buChar char="●"/>
            </a:pPr>
            <a:r>
              <a:rPr lang="en"/>
              <a:t>WBC scintigraphy</a:t>
            </a:r>
            <a:r>
              <a:rPr lang="en"/>
              <a:t> &amp; PET/CT are best</a:t>
            </a:r>
            <a:endParaRPr/>
          </a:p>
          <a:p>
            <a:pPr indent="-298450" lvl="1" marL="914400" rtl="0" algn="l">
              <a:spcBef>
                <a:spcPts val="0"/>
              </a:spcBef>
              <a:spcAft>
                <a:spcPts val="0"/>
              </a:spcAft>
              <a:buSzPts val="1100"/>
              <a:buChar char="○"/>
            </a:pPr>
            <a:r>
              <a:rPr lang="en"/>
              <a:t>Meta-</a:t>
            </a:r>
            <a:r>
              <a:rPr lang="en"/>
              <a:t>analysis </a:t>
            </a:r>
            <a:r>
              <a:rPr baseline="30000" lang="en"/>
              <a:t>[2.2]</a:t>
            </a:r>
            <a:r>
              <a:rPr lang="en"/>
              <a:t> showed WBC SPECT/CT </a:t>
            </a:r>
            <a:r>
              <a:rPr lang="en"/>
              <a:t>out performed</a:t>
            </a:r>
            <a:r>
              <a:rPr lang="en"/>
              <a:t> FDG-PET/CT</a:t>
            </a:r>
            <a:endParaRPr/>
          </a:p>
          <a:p>
            <a:pPr indent="0" lvl="0" marL="0" rtl="0" algn="l">
              <a:spcBef>
                <a:spcPts val="1200"/>
              </a:spcBef>
              <a:spcAft>
                <a:spcPts val="0"/>
              </a:spcAft>
              <a:buNone/>
            </a:pPr>
            <a:r>
              <a:rPr b="1" lang="en"/>
              <a:t>Laboratory criteria </a:t>
            </a:r>
            <a:endParaRPr b="1"/>
          </a:p>
          <a:p>
            <a:pPr indent="-311150" lvl="0" marL="457200" rtl="0" algn="l">
              <a:spcBef>
                <a:spcPts val="1200"/>
              </a:spcBef>
              <a:spcAft>
                <a:spcPts val="0"/>
              </a:spcAft>
              <a:buSzPts val="1300"/>
              <a:buChar char="●"/>
            </a:pPr>
            <a:r>
              <a:rPr lang="en"/>
              <a:t>2/3rd of cases are gram positive (CONS, SA, enterococci) ,1/3rd are gram negative</a:t>
            </a:r>
            <a:endParaRPr/>
          </a:p>
          <a:p>
            <a:pPr indent="-311150" lvl="0" marL="457200" rtl="0" algn="l">
              <a:spcBef>
                <a:spcPts val="0"/>
              </a:spcBef>
              <a:spcAft>
                <a:spcPts val="0"/>
              </a:spcAft>
              <a:buSzPts val="1300"/>
              <a:buChar char="●"/>
            </a:pPr>
            <a:r>
              <a:rPr lang="en"/>
              <a:t>Often negative due to antibiotics</a:t>
            </a:r>
            <a:endParaRPr/>
          </a:p>
          <a:p>
            <a:pPr indent="-298450" lvl="1" marL="914400" rtl="0" algn="l">
              <a:spcBef>
                <a:spcPts val="0"/>
              </a:spcBef>
              <a:spcAft>
                <a:spcPts val="0"/>
              </a:spcAft>
              <a:buSzPts val="1100"/>
              <a:buChar char="○"/>
            </a:pPr>
            <a:r>
              <a:rPr lang="en"/>
              <a:t>May be some role for 16S rRNA or broad-range bacterial-PCR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Extent of infection</a:t>
            </a:r>
            <a:endParaRPr/>
          </a:p>
        </p:txBody>
      </p:sp>
      <p:sp>
        <p:nvSpPr>
          <p:cNvPr id="541" name="Google Shape;541;p60"/>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DF382C"/>
                </a:solidFill>
              </a:rPr>
              <a:t>Samson classification</a:t>
            </a:r>
            <a:r>
              <a:rPr lang="en"/>
              <a:t>: distinguishes between infection limited to skin and soft tissue vs. reaching vascular prosthesis</a:t>
            </a:r>
            <a:endParaRPr/>
          </a:p>
          <a:p>
            <a:pPr indent="-311150" lvl="0" marL="457200" rtl="0" algn="l">
              <a:spcBef>
                <a:spcPts val="1200"/>
              </a:spcBef>
              <a:spcAft>
                <a:spcPts val="0"/>
              </a:spcAft>
              <a:buSzPts val="1300"/>
              <a:buChar char="●"/>
            </a:pPr>
            <a:r>
              <a:rPr b="1" lang="en"/>
              <a:t>Group I</a:t>
            </a:r>
            <a:r>
              <a:rPr lang="en"/>
              <a:t>: Infection limited to dermis</a:t>
            </a:r>
            <a:endParaRPr/>
          </a:p>
          <a:p>
            <a:pPr indent="-311150" lvl="0" marL="457200" rtl="0" algn="l">
              <a:spcBef>
                <a:spcPts val="0"/>
              </a:spcBef>
              <a:spcAft>
                <a:spcPts val="0"/>
              </a:spcAft>
              <a:buSzPts val="1300"/>
              <a:buChar char="●"/>
            </a:pPr>
            <a:r>
              <a:rPr b="1" lang="en"/>
              <a:t>Group II</a:t>
            </a:r>
            <a:r>
              <a:rPr lang="en"/>
              <a:t>: Infection of subcutaneous tissue without direct contact with the graft</a:t>
            </a:r>
            <a:endParaRPr/>
          </a:p>
          <a:p>
            <a:pPr indent="-311150" lvl="0" marL="457200" rtl="0" algn="l">
              <a:spcBef>
                <a:spcPts val="0"/>
              </a:spcBef>
              <a:spcAft>
                <a:spcPts val="0"/>
              </a:spcAft>
              <a:buSzPts val="1300"/>
              <a:buChar char="●"/>
            </a:pPr>
            <a:r>
              <a:rPr b="1" lang="en"/>
              <a:t>Group III</a:t>
            </a:r>
            <a:r>
              <a:rPr lang="en"/>
              <a:t>: Infection reaching body of the graft but not anastomosis</a:t>
            </a:r>
            <a:endParaRPr/>
          </a:p>
          <a:p>
            <a:pPr indent="-311150" lvl="0" marL="457200" rtl="0" algn="l">
              <a:spcBef>
                <a:spcPts val="0"/>
              </a:spcBef>
              <a:spcAft>
                <a:spcPts val="0"/>
              </a:spcAft>
              <a:buSzPts val="1300"/>
              <a:buChar char="●"/>
            </a:pPr>
            <a:r>
              <a:rPr b="1" lang="en"/>
              <a:t>Group IV</a:t>
            </a:r>
            <a:r>
              <a:rPr lang="en"/>
              <a:t>: Exposed anastomosis, no bleeding, no bloodstream infection</a:t>
            </a:r>
            <a:endParaRPr/>
          </a:p>
          <a:p>
            <a:pPr indent="-311150" lvl="0" marL="457200" rtl="0" algn="l">
              <a:spcBef>
                <a:spcPts val="0"/>
              </a:spcBef>
              <a:spcAft>
                <a:spcPts val="0"/>
              </a:spcAft>
              <a:buSzPts val="1300"/>
              <a:buChar char="●"/>
            </a:pPr>
            <a:r>
              <a:rPr b="1" lang="en"/>
              <a:t>Group V</a:t>
            </a:r>
            <a:r>
              <a:rPr lang="en"/>
              <a:t>: Anastomosis involved, bleeding, bloodstream infection </a:t>
            </a:r>
            <a:endParaRPr/>
          </a:p>
        </p:txBody>
      </p:sp>
      <p:sp>
        <p:nvSpPr>
          <p:cNvPr id="542" name="Google Shape;542;p60"/>
          <p:cNvSpPr/>
          <p:nvPr/>
        </p:nvSpPr>
        <p:spPr>
          <a:xfrm>
            <a:off x="778600" y="2634675"/>
            <a:ext cx="126000" cy="5352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43" name="Google Shape;543;p60"/>
          <p:cNvSpPr txBox="1"/>
          <p:nvPr/>
        </p:nvSpPr>
        <p:spPr>
          <a:xfrm>
            <a:off x="300700" y="2709825"/>
            <a:ext cx="477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VGI</a:t>
            </a:r>
            <a:endParaRPr sz="1300">
              <a:solidFill>
                <a:schemeClr val="dk2"/>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1"/>
          <p:cNvSpPr txBox="1"/>
          <p:nvPr>
            <p:ph type="title"/>
          </p:nvPr>
        </p:nvSpPr>
        <p:spPr>
          <a:xfrm>
            <a:off x="730000" y="1318650"/>
            <a:ext cx="35013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Vascular Graft Infections </a:t>
            </a:r>
            <a:r>
              <a:rPr b="0" lang="en"/>
              <a:t>(VGI)</a:t>
            </a:r>
            <a:endParaRPr b="0"/>
          </a:p>
        </p:txBody>
      </p:sp>
      <p:sp>
        <p:nvSpPr>
          <p:cNvPr id="549" name="Google Shape;549;p61"/>
          <p:cNvSpPr txBox="1"/>
          <p:nvPr>
            <p:ph idx="1" type="subTitle"/>
          </p:nvPr>
        </p:nvSpPr>
        <p:spPr>
          <a:xfrm>
            <a:off x="1628000" y="3161525"/>
            <a:ext cx="2445900" cy="75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DeSimone et al (2024)</a:t>
            </a:r>
            <a:endParaRPr/>
          </a:p>
          <a:p>
            <a:pPr indent="0" lvl="0" marL="0" rtl="0" algn="l">
              <a:spcBef>
                <a:spcPts val="0"/>
              </a:spcBef>
              <a:spcAft>
                <a:spcPts val="0"/>
              </a:spcAft>
              <a:buNone/>
            </a:pPr>
            <a:r>
              <a:rPr i="1" lang="en"/>
              <a:t>Clinical Infectious Diseases</a:t>
            </a:r>
            <a:r>
              <a:rPr lang="en"/>
              <a:t> [citation 2.1]</a:t>
            </a:r>
            <a:endParaRPr/>
          </a:p>
        </p:txBody>
      </p:sp>
      <p:sp>
        <p:nvSpPr>
          <p:cNvPr id="550" name="Google Shape;550;p6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Clr>
                <a:srgbClr val="858585"/>
              </a:buClr>
              <a:buSzPts val="1300"/>
              <a:buChar char="●"/>
            </a:pPr>
            <a:r>
              <a:rPr lang="en">
                <a:solidFill>
                  <a:srgbClr val="858585"/>
                </a:solidFill>
              </a:rPr>
              <a:t>Accurately diagnose &amp; categorize (suspected &amp; confirmed) VGIs</a:t>
            </a:r>
            <a:endParaRPr>
              <a:solidFill>
                <a:srgbClr val="858585"/>
              </a:solidFill>
            </a:endParaRPr>
          </a:p>
          <a:p>
            <a:pPr indent="-311150" lvl="0" marL="457200" rtl="0" algn="l">
              <a:spcBef>
                <a:spcPts val="0"/>
              </a:spcBef>
              <a:spcAft>
                <a:spcPts val="0"/>
              </a:spcAft>
              <a:buSzPts val="1300"/>
              <a:buChar char="●"/>
            </a:pPr>
            <a:r>
              <a:rPr b="1" lang="en"/>
              <a:t>Describe </a:t>
            </a:r>
            <a:r>
              <a:rPr b="1" lang="en">
                <a:solidFill>
                  <a:srgbClr val="DF382C"/>
                </a:solidFill>
              </a:rPr>
              <a:t>surgical management</a:t>
            </a:r>
            <a:endParaRPr b="1">
              <a:solidFill>
                <a:srgbClr val="DF382C"/>
              </a:solidFill>
            </a:endParaRPr>
          </a:p>
          <a:p>
            <a:pPr indent="-311150" lvl="0" marL="457200" rtl="0" algn="l">
              <a:spcBef>
                <a:spcPts val="0"/>
              </a:spcBef>
              <a:spcAft>
                <a:spcPts val="0"/>
              </a:spcAft>
              <a:buClr>
                <a:srgbClr val="858585"/>
              </a:buClr>
              <a:buSzPts val="1300"/>
              <a:buChar char="●"/>
            </a:pPr>
            <a:r>
              <a:rPr lang="en">
                <a:solidFill>
                  <a:srgbClr val="858585"/>
                </a:solidFill>
              </a:rPr>
              <a:t>Review treatment options &amp; duration</a:t>
            </a:r>
            <a:endParaRPr>
              <a:solidFill>
                <a:srgbClr val="858585"/>
              </a:solidFill>
            </a:endParaRPr>
          </a:p>
        </p:txBody>
      </p:sp>
      <p:pic>
        <p:nvPicPr>
          <p:cNvPr id="551" name="Google Shape;551;p61"/>
          <p:cNvPicPr preferRelativeResize="0"/>
          <p:nvPr/>
        </p:nvPicPr>
        <p:blipFill>
          <a:blip r:embed="rId3">
            <a:alphaModFix/>
          </a:blip>
          <a:stretch>
            <a:fillRect/>
          </a:stretch>
        </p:blipFill>
        <p:spPr>
          <a:xfrm>
            <a:off x="79450" y="3072173"/>
            <a:ext cx="1411175" cy="1858977"/>
          </a:xfrm>
          <a:prstGeom prst="rect">
            <a:avLst/>
          </a:prstGeom>
          <a:noFill/>
          <a:ln>
            <a:noFill/>
          </a:ln>
        </p:spPr>
      </p:pic>
      <p:sp>
        <p:nvSpPr>
          <p:cNvPr id="552" name="Google Shape;552;p61"/>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553" name="Google Shape;553;p61"/>
          <p:cNvPicPr preferRelativeResize="0"/>
          <p:nvPr/>
        </p:nvPicPr>
        <p:blipFill rotWithShape="1">
          <a:blip r:embed="rId4">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10" name="Google Shape;110;p17"/>
          <p:cNvSpPr txBox="1"/>
          <p:nvPr>
            <p:ph idx="1" type="body"/>
          </p:nvPr>
        </p:nvSpPr>
        <p:spPr>
          <a:xfrm>
            <a:off x="729450" y="1393075"/>
            <a:ext cx="7688700" cy="2932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73 y/o M </a:t>
            </a:r>
            <a:r>
              <a:rPr lang="en"/>
              <a:t>with </a:t>
            </a:r>
            <a:r>
              <a:rPr b="1" lang="en">
                <a:solidFill>
                  <a:srgbClr val="14A44D"/>
                </a:solidFill>
              </a:rPr>
              <a:t>unclear PMH</a:t>
            </a:r>
            <a:r>
              <a:rPr lang="en"/>
              <a:t> p/w </a:t>
            </a:r>
            <a:r>
              <a:rPr b="1" lang="en">
                <a:solidFill>
                  <a:srgbClr val="DC4C64"/>
                </a:solidFill>
              </a:rPr>
              <a:t>falls &amp; a right subdural hematoma</a:t>
            </a:r>
            <a:endParaRPr/>
          </a:p>
          <a:p>
            <a:pPr indent="-311150" lvl="0" marL="457200" rtl="0" algn="l">
              <a:spcBef>
                <a:spcPts val="1200"/>
              </a:spcBef>
              <a:spcAft>
                <a:spcPts val="0"/>
              </a:spcAft>
              <a:buSzPts val="1300"/>
              <a:buChar char="●"/>
            </a:pPr>
            <a:r>
              <a:rPr lang="en"/>
              <a:t>Week-long history of </a:t>
            </a:r>
            <a:r>
              <a:rPr b="1" lang="en"/>
              <a:t>frequent falls</a:t>
            </a:r>
            <a:r>
              <a:rPr lang="en"/>
              <a:t>, </a:t>
            </a:r>
            <a:r>
              <a:rPr b="1" lang="en"/>
              <a:t>headache</a:t>
            </a:r>
            <a:r>
              <a:rPr lang="en"/>
              <a:t>, and </a:t>
            </a:r>
            <a:r>
              <a:rPr b="1" lang="en"/>
              <a:t>slurred speech</a:t>
            </a:r>
            <a:endParaRPr b="1"/>
          </a:p>
          <a:p>
            <a:pPr indent="-311150" lvl="0" marL="457200" rtl="0" algn="l">
              <a:spcBef>
                <a:spcPts val="0"/>
              </a:spcBef>
              <a:spcAft>
                <a:spcPts val="0"/>
              </a:spcAft>
              <a:buSzPts val="1300"/>
              <a:buChar char="●"/>
            </a:pPr>
            <a:r>
              <a:rPr lang="en"/>
              <a:t>He was seen at OSH → CT showed R SDH → Txfr to Ruby</a:t>
            </a:r>
            <a:endParaRPr/>
          </a:p>
          <a:p>
            <a:pPr indent="-311150" lvl="0" marL="457200" rtl="0" algn="l">
              <a:spcBef>
                <a:spcPts val="0"/>
              </a:spcBef>
              <a:spcAft>
                <a:spcPts val="0"/>
              </a:spcAft>
              <a:buSzPts val="1300"/>
              <a:buChar char="●"/>
            </a:pPr>
            <a:r>
              <a:rPr lang="en"/>
              <a:t>Admit to NSGY</a:t>
            </a:r>
            <a:endParaRPr/>
          </a:p>
          <a:p>
            <a:pPr indent="-298450" lvl="1" marL="914400" rtl="0" algn="l">
              <a:spcBef>
                <a:spcPts val="0"/>
              </a:spcBef>
              <a:spcAft>
                <a:spcPts val="0"/>
              </a:spcAft>
              <a:buSzPts val="1100"/>
              <a:buChar char="○"/>
            </a:pPr>
            <a:r>
              <a:rPr lang="en"/>
              <a:t>Exam normal, non operative management</a:t>
            </a:r>
            <a:endParaRPr/>
          </a:p>
          <a:p>
            <a:pPr indent="-298450" lvl="1" marL="914400" rtl="0" algn="l">
              <a:spcBef>
                <a:spcPts val="0"/>
              </a:spcBef>
              <a:spcAft>
                <a:spcPts val="0"/>
              </a:spcAft>
              <a:buSzPts val="1100"/>
              <a:buChar char="○"/>
            </a:pPr>
            <a:r>
              <a:rPr lang="en"/>
              <a:t>Not much documented for HPI or social history</a:t>
            </a:r>
            <a:endParaRPr/>
          </a:p>
          <a:p>
            <a:pPr indent="-311150" lvl="0" marL="457200" rtl="0" algn="l">
              <a:spcBef>
                <a:spcPts val="0"/>
              </a:spcBef>
              <a:spcAft>
                <a:spcPts val="0"/>
              </a:spcAft>
              <a:buSzPts val="1300"/>
              <a:buChar char="●"/>
            </a:pPr>
            <a:r>
              <a:rPr lang="en"/>
              <a:t>Hospital day 2: only A&amp;Ox2</a:t>
            </a:r>
            <a:endParaRPr/>
          </a:p>
          <a:p>
            <a:pPr indent="-298450" lvl="1" marL="914400" rtl="0" algn="l">
              <a:spcBef>
                <a:spcPts val="0"/>
              </a:spcBef>
              <a:spcAft>
                <a:spcPts val="0"/>
              </a:spcAft>
              <a:buSzPts val="1100"/>
              <a:buChar char="○"/>
            </a:pPr>
            <a:r>
              <a:rPr lang="en"/>
              <a:t>Ordered labs → CBC w/ leukocytosis</a:t>
            </a:r>
            <a:endParaRPr/>
          </a:p>
          <a:p>
            <a:pPr indent="-298450" lvl="1" marL="914400" rtl="0" algn="l">
              <a:spcBef>
                <a:spcPts val="0"/>
              </a:spcBef>
              <a:spcAft>
                <a:spcPts val="0"/>
              </a:spcAft>
              <a:buSzPts val="1100"/>
              <a:buChar char="○"/>
            </a:pPr>
            <a:r>
              <a:rPr lang="en"/>
              <a:t>Repeat CTH stable</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2"/>
          <p:cNvSpPr txBox="1"/>
          <p:nvPr>
            <p:ph type="title"/>
          </p:nvPr>
        </p:nvSpPr>
        <p:spPr>
          <a:xfrm>
            <a:off x="730000" y="632850"/>
            <a:ext cx="4507800" cy="55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Surgical management</a:t>
            </a:r>
            <a:endParaRPr/>
          </a:p>
        </p:txBody>
      </p:sp>
      <p:sp>
        <p:nvSpPr>
          <p:cNvPr id="559" name="Google Shape;559;p62"/>
          <p:cNvSpPr txBox="1"/>
          <p:nvPr>
            <p:ph idx="1" type="body"/>
          </p:nvPr>
        </p:nvSpPr>
        <p:spPr>
          <a:xfrm>
            <a:off x="721225" y="1360600"/>
            <a:ext cx="4563900" cy="324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Graft explant should be done, if a candidate</a:t>
            </a:r>
            <a:endParaRPr/>
          </a:p>
          <a:p>
            <a:pPr indent="-311150" lvl="0" marL="457200" rtl="0" algn="l">
              <a:spcBef>
                <a:spcPts val="1200"/>
              </a:spcBef>
              <a:spcAft>
                <a:spcPts val="0"/>
              </a:spcAft>
              <a:buSzPts val="1300"/>
              <a:buChar char="●"/>
            </a:pPr>
            <a:r>
              <a:rPr lang="en"/>
              <a:t>18-30% mortality w/ graft explant</a:t>
            </a:r>
            <a:endParaRPr/>
          </a:p>
          <a:p>
            <a:pPr indent="-311150" lvl="0" marL="457200" rtl="0" algn="l">
              <a:spcBef>
                <a:spcPts val="0"/>
              </a:spcBef>
              <a:spcAft>
                <a:spcPts val="0"/>
              </a:spcAft>
              <a:buSzPts val="1300"/>
              <a:buChar char="●"/>
            </a:pPr>
            <a:r>
              <a:rPr lang="en"/>
              <a:t>2 year mortality approaches 100% if not explanted</a:t>
            </a:r>
            <a:endParaRPr/>
          </a:p>
          <a:p>
            <a:pPr indent="0" lvl="0" marL="0" rtl="0" algn="l">
              <a:spcBef>
                <a:spcPts val="1200"/>
              </a:spcBef>
              <a:spcAft>
                <a:spcPts val="1200"/>
              </a:spcAft>
              <a:buNone/>
            </a:pPr>
            <a:r>
              <a:rPr lang="en"/>
              <a:t>The authors consider </a:t>
            </a:r>
            <a:r>
              <a:rPr i="1" lang="en"/>
              <a:t>partial explant</a:t>
            </a:r>
            <a:r>
              <a:rPr lang="en"/>
              <a:t> to be conservative/suppressive approach</a:t>
            </a:r>
            <a:endParaRPr/>
          </a:p>
        </p:txBody>
      </p:sp>
      <p:grpSp>
        <p:nvGrpSpPr>
          <p:cNvPr id="560" name="Google Shape;560;p62"/>
          <p:cNvGrpSpPr/>
          <p:nvPr/>
        </p:nvGrpSpPr>
        <p:grpSpPr>
          <a:xfrm>
            <a:off x="5433775" y="243800"/>
            <a:ext cx="3300900" cy="4747300"/>
            <a:chOff x="5433775" y="243800"/>
            <a:chExt cx="3300900" cy="4747300"/>
          </a:xfrm>
        </p:grpSpPr>
        <p:pic>
          <p:nvPicPr>
            <p:cNvPr id="561" name="Google Shape;561;p62"/>
            <p:cNvPicPr preferRelativeResize="0"/>
            <p:nvPr/>
          </p:nvPicPr>
          <p:blipFill rotWithShape="1">
            <a:blip r:embed="rId3">
              <a:alphaModFix/>
            </a:blip>
            <a:srcRect b="0" l="0" r="1584" t="1893"/>
            <a:stretch/>
          </p:blipFill>
          <p:spPr>
            <a:xfrm>
              <a:off x="5433775" y="243800"/>
              <a:ext cx="3300900" cy="4747300"/>
            </a:xfrm>
            <a:prstGeom prst="rect">
              <a:avLst/>
            </a:prstGeom>
            <a:noFill/>
            <a:ln>
              <a:noFill/>
            </a:ln>
          </p:spPr>
        </p:pic>
        <p:sp>
          <p:nvSpPr>
            <p:cNvPr id="562" name="Google Shape;562;p62"/>
            <p:cNvSpPr/>
            <p:nvPr/>
          </p:nvSpPr>
          <p:spPr>
            <a:xfrm>
              <a:off x="6449025" y="2453775"/>
              <a:ext cx="998700" cy="51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Open Sans"/>
                  <a:ea typeface="Open Sans"/>
                  <a:cs typeface="Open Sans"/>
                  <a:sym typeface="Open Sans"/>
                </a:rPr>
                <a:t>EAR</a:t>
              </a:r>
              <a:endParaRPr b="1"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extra-anatomic reconstruction</a:t>
              </a:r>
              <a:endParaRPr sz="900">
                <a:latin typeface="Open Sans"/>
                <a:ea typeface="Open Sans"/>
                <a:cs typeface="Open Sans"/>
                <a:sym typeface="Open Sans"/>
              </a:endParaRPr>
            </a:p>
          </p:txBody>
        </p:sp>
        <p:sp>
          <p:nvSpPr>
            <p:cNvPr id="563" name="Google Shape;563;p62"/>
            <p:cNvSpPr/>
            <p:nvPr/>
          </p:nvSpPr>
          <p:spPr>
            <a:xfrm>
              <a:off x="7715225" y="2453775"/>
              <a:ext cx="998700" cy="51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Open Sans"/>
                  <a:ea typeface="Open Sans"/>
                  <a:cs typeface="Open Sans"/>
                  <a:sym typeface="Open Sans"/>
                </a:rPr>
                <a:t>ISR</a:t>
              </a:r>
              <a:endParaRPr b="1"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in situ reconstruction</a:t>
              </a:r>
              <a:endParaRPr sz="900">
                <a:latin typeface="Open Sans"/>
                <a:ea typeface="Open Sans"/>
                <a:cs typeface="Open Sans"/>
                <a:sym typeface="Open Sans"/>
              </a:endParaRPr>
            </a:p>
          </p:txBody>
        </p:sp>
        <p:sp>
          <p:nvSpPr>
            <p:cNvPr id="564" name="Google Shape;564;p62"/>
            <p:cNvSpPr/>
            <p:nvPr/>
          </p:nvSpPr>
          <p:spPr>
            <a:xfrm>
              <a:off x="5670440" y="243800"/>
              <a:ext cx="734100" cy="42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65" name="Google Shape;565;p62"/>
            <p:cNvSpPr/>
            <p:nvPr/>
          </p:nvSpPr>
          <p:spPr>
            <a:xfrm>
              <a:off x="7070350" y="243800"/>
              <a:ext cx="734100" cy="42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566" name="Google Shape;566;p62"/>
          <p:cNvSpPr/>
          <p:nvPr/>
        </p:nvSpPr>
        <p:spPr>
          <a:xfrm>
            <a:off x="5649850" y="1958300"/>
            <a:ext cx="3198000" cy="3086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3"/>
          <p:cNvSpPr txBox="1"/>
          <p:nvPr>
            <p:ph type="title"/>
          </p:nvPr>
        </p:nvSpPr>
        <p:spPr>
          <a:xfrm>
            <a:off x="730000" y="632850"/>
            <a:ext cx="4507800" cy="55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Surgical management</a:t>
            </a:r>
            <a:endParaRPr/>
          </a:p>
        </p:txBody>
      </p:sp>
      <p:sp>
        <p:nvSpPr>
          <p:cNvPr id="572" name="Google Shape;572;p63"/>
          <p:cNvSpPr txBox="1"/>
          <p:nvPr>
            <p:ph idx="1" type="body"/>
          </p:nvPr>
        </p:nvSpPr>
        <p:spPr>
          <a:xfrm>
            <a:off x="721225" y="1360600"/>
            <a:ext cx="4563900" cy="3248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Graft explant should be done, if a candidate</a:t>
            </a:r>
            <a:endParaRPr/>
          </a:p>
          <a:p>
            <a:pPr indent="-311150" lvl="0" marL="457200" rtl="0" algn="l">
              <a:spcBef>
                <a:spcPts val="1200"/>
              </a:spcBef>
              <a:spcAft>
                <a:spcPts val="0"/>
              </a:spcAft>
              <a:buSzPts val="1300"/>
              <a:buChar char="●"/>
            </a:pPr>
            <a:r>
              <a:rPr lang="en"/>
              <a:t>18-30% mortality w/ graft explant</a:t>
            </a:r>
            <a:endParaRPr/>
          </a:p>
          <a:p>
            <a:pPr indent="-311150" lvl="0" marL="457200" rtl="0" algn="l">
              <a:spcBef>
                <a:spcPts val="0"/>
              </a:spcBef>
              <a:spcAft>
                <a:spcPts val="0"/>
              </a:spcAft>
              <a:buSzPts val="1300"/>
              <a:buChar char="●"/>
            </a:pPr>
            <a:r>
              <a:rPr lang="en"/>
              <a:t>2 year mortality approaches 100% if not explanted</a:t>
            </a:r>
            <a:endParaRPr/>
          </a:p>
          <a:p>
            <a:pPr indent="0" lvl="0" marL="0" rtl="0" algn="l">
              <a:spcBef>
                <a:spcPts val="1200"/>
              </a:spcBef>
              <a:spcAft>
                <a:spcPts val="0"/>
              </a:spcAft>
              <a:buNone/>
            </a:pPr>
            <a:r>
              <a:rPr lang="en"/>
              <a:t>The authors consider </a:t>
            </a:r>
            <a:r>
              <a:rPr i="1" lang="en"/>
              <a:t>partial explant</a:t>
            </a:r>
            <a:r>
              <a:rPr lang="en"/>
              <a:t> to be conservative/suppressive approach</a:t>
            </a:r>
            <a:endParaRPr/>
          </a:p>
          <a:p>
            <a:pPr indent="-311150" lvl="0" marL="457200" rtl="0" algn="l">
              <a:spcBef>
                <a:spcPts val="1200"/>
              </a:spcBef>
              <a:spcAft>
                <a:spcPts val="0"/>
              </a:spcAft>
              <a:buSzPts val="1300"/>
              <a:buChar char="●"/>
            </a:pPr>
            <a:r>
              <a:rPr lang="en"/>
              <a:t>ISR is now preferred technique early mortality, amputations, graft occlusion, and overall reinfection</a:t>
            </a:r>
            <a:endParaRPr/>
          </a:p>
          <a:p>
            <a:pPr indent="-311150" lvl="0" marL="457200" rtl="0" algn="l">
              <a:spcBef>
                <a:spcPts val="0"/>
              </a:spcBef>
              <a:spcAft>
                <a:spcPts val="0"/>
              </a:spcAft>
              <a:buSzPts val="1300"/>
              <a:buChar char="●"/>
            </a:pPr>
            <a:r>
              <a:rPr lang="en"/>
              <a:t>EAR may be preferred for difficult-to-treat pathogens or presence of extensive perigraft infection to avoid reconstruction in a heavily contaminated field</a:t>
            </a:r>
            <a:endParaRPr/>
          </a:p>
        </p:txBody>
      </p:sp>
      <p:grpSp>
        <p:nvGrpSpPr>
          <p:cNvPr id="573" name="Google Shape;573;p63"/>
          <p:cNvGrpSpPr/>
          <p:nvPr/>
        </p:nvGrpSpPr>
        <p:grpSpPr>
          <a:xfrm>
            <a:off x="5433775" y="243800"/>
            <a:ext cx="3300900" cy="4747300"/>
            <a:chOff x="5433775" y="243800"/>
            <a:chExt cx="3300900" cy="4747300"/>
          </a:xfrm>
        </p:grpSpPr>
        <p:pic>
          <p:nvPicPr>
            <p:cNvPr id="574" name="Google Shape;574;p63"/>
            <p:cNvPicPr preferRelativeResize="0"/>
            <p:nvPr/>
          </p:nvPicPr>
          <p:blipFill rotWithShape="1">
            <a:blip r:embed="rId3">
              <a:alphaModFix/>
            </a:blip>
            <a:srcRect b="0" l="0" r="1584" t="1893"/>
            <a:stretch/>
          </p:blipFill>
          <p:spPr>
            <a:xfrm>
              <a:off x="5433775" y="243800"/>
              <a:ext cx="3300900" cy="4747300"/>
            </a:xfrm>
            <a:prstGeom prst="rect">
              <a:avLst/>
            </a:prstGeom>
            <a:noFill/>
            <a:ln>
              <a:noFill/>
            </a:ln>
          </p:spPr>
        </p:pic>
        <p:sp>
          <p:nvSpPr>
            <p:cNvPr id="575" name="Google Shape;575;p63"/>
            <p:cNvSpPr/>
            <p:nvPr/>
          </p:nvSpPr>
          <p:spPr>
            <a:xfrm>
              <a:off x="6449025" y="2453775"/>
              <a:ext cx="998700" cy="51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Open Sans"/>
                  <a:ea typeface="Open Sans"/>
                  <a:cs typeface="Open Sans"/>
                  <a:sym typeface="Open Sans"/>
                </a:rPr>
                <a:t>EAR</a:t>
              </a:r>
              <a:endParaRPr b="1"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extra-anatomic reconstruction</a:t>
              </a:r>
              <a:endParaRPr sz="900">
                <a:latin typeface="Open Sans"/>
                <a:ea typeface="Open Sans"/>
                <a:cs typeface="Open Sans"/>
                <a:sym typeface="Open Sans"/>
              </a:endParaRPr>
            </a:p>
          </p:txBody>
        </p:sp>
        <p:sp>
          <p:nvSpPr>
            <p:cNvPr id="576" name="Google Shape;576;p63"/>
            <p:cNvSpPr/>
            <p:nvPr/>
          </p:nvSpPr>
          <p:spPr>
            <a:xfrm>
              <a:off x="7715225" y="2453775"/>
              <a:ext cx="998700" cy="519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Open Sans"/>
                  <a:ea typeface="Open Sans"/>
                  <a:cs typeface="Open Sans"/>
                  <a:sym typeface="Open Sans"/>
                </a:rPr>
                <a:t>ISR</a:t>
              </a:r>
              <a:endParaRPr b="1"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in situ reconstruction</a:t>
              </a:r>
              <a:endParaRPr sz="900">
                <a:latin typeface="Open Sans"/>
                <a:ea typeface="Open Sans"/>
                <a:cs typeface="Open Sans"/>
                <a:sym typeface="Open Sans"/>
              </a:endParaRPr>
            </a:p>
          </p:txBody>
        </p:sp>
        <p:sp>
          <p:nvSpPr>
            <p:cNvPr id="577" name="Google Shape;577;p63"/>
            <p:cNvSpPr/>
            <p:nvPr/>
          </p:nvSpPr>
          <p:spPr>
            <a:xfrm>
              <a:off x="5670440" y="243800"/>
              <a:ext cx="734100" cy="42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78" name="Google Shape;578;p63"/>
            <p:cNvSpPr/>
            <p:nvPr/>
          </p:nvSpPr>
          <p:spPr>
            <a:xfrm>
              <a:off x="7070350" y="243800"/>
              <a:ext cx="734100" cy="42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Extent of infection</a:t>
            </a:r>
            <a:endParaRPr/>
          </a:p>
        </p:txBody>
      </p:sp>
      <p:sp>
        <p:nvSpPr>
          <p:cNvPr id="584" name="Google Shape;584;p64"/>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DF382C"/>
                </a:solidFill>
              </a:rPr>
              <a:t>Samson classification</a:t>
            </a:r>
            <a:r>
              <a:rPr lang="en"/>
              <a:t>: distinguishes between infection limited to skin and soft tissue vs. reaching vascular prosthesis</a:t>
            </a:r>
            <a:endParaRPr/>
          </a:p>
          <a:p>
            <a:pPr indent="-311150" lvl="0" marL="457200" rtl="0" algn="l">
              <a:spcBef>
                <a:spcPts val="1200"/>
              </a:spcBef>
              <a:spcAft>
                <a:spcPts val="0"/>
              </a:spcAft>
              <a:buSzPts val="1300"/>
              <a:buChar char="●"/>
            </a:pPr>
            <a:r>
              <a:rPr b="1" lang="en"/>
              <a:t>Group I</a:t>
            </a:r>
            <a:r>
              <a:rPr lang="en"/>
              <a:t>: Infection limited to dermis</a:t>
            </a:r>
            <a:endParaRPr/>
          </a:p>
          <a:p>
            <a:pPr indent="-311150" lvl="0" marL="457200" rtl="0" algn="l">
              <a:spcBef>
                <a:spcPts val="0"/>
              </a:spcBef>
              <a:spcAft>
                <a:spcPts val="0"/>
              </a:spcAft>
              <a:buSzPts val="1300"/>
              <a:buChar char="●"/>
            </a:pPr>
            <a:r>
              <a:rPr b="1" lang="en">
                <a:solidFill>
                  <a:srgbClr val="3B71CA"/>
                </a:solidFill>
              </a:rPr>
              <a:t>Group II</a:t>
            </a:r>
            <a:r>
              <a:rPr lang="en"/>
              <a:t>: Infection of subcutaneous tissue without direct contact with the graft</a:t>
            </a:r>
            <a:endParaRPr/>
          </a:p>
          <a:p>
            <a:pPr indent="-311150" lvl="0" marL="457200" rtl="0" algn="l">
              <a:spcBef>
                <a:spcPts val="0"/>
              </a:spcBef>
              <a:spcAft>
                <a:spcPts val="0"/>
              </a:spcAft>
              <a:buSzPts val="1300"/>
              <a:buChar char="●"/>
            </a:pPr>
            <a:r>
              <a:rPr b="1" lang="en"/>
              <a:t>Group III</a:t>
            </a:r>
            <a:r>
              <a:rPr lang="en"/>
              <a:t>: Infection reaching body of the graft but not anastomosis</a:t>
            </a:r>
            <a:endParaRPr/>
          </a:p>
          <a:p>
            <a:pPr indent="-311150" lvl="0" marL="457200" rtl="0" algn="l">
              <a:spcBef>
                <a:spcPts val="0"/>
              </a:spcBef>
              <a:spcAft>
                <a:spcPts val="0"/>
              </a:spcAft>
              <a:buSzPts val="1300"/>
              <a:buChar char="●"/>
            </a:pPr>
            <a:r>
              <a:rPr b="1" lang="en"/>
              <a:t>Group IV</a:t>
            </a:r>
            <a:r>
              <a:rPr lang="en"/>
              <a:t>: Exposed anastomosis, no bleeding, no bloodstream infection</a:t>
            </a:r>
            <a:endParaRPr/>
          </a:p>
          <a:p>
            <a:pPr indent="-311150" lvl="0" marL="457200" rtl="0" algn="l">
              <a:spcBef>
                <a:spcPts val="0"/>
              </a:spcBef>
              <a:spcAft>
                <a:spcPts val="0"/>
              </a:spcAft>
              <a:buSzPts val="1300"/>
              <a:buChar char="●"/>
            </a:pPr>
            <a:r>
              <a:rPr b="1" lang="en"/>
              <a:t>Group V</a:t>
            </a:r>
            <a:r>
              <a:rPr lang="en"/>
              <a:t>: </a:t>
            </a:r>
            <a:r>
              <a:rPr b="1" lang="en">
                <a:solidFill>
                  <a:srgbClr val="896110"/>
                </a:solidFill>
              </a:rPr>
              <a:t>Anastomosis involved</a:t>
            </a:r>
            <a:r>
              <a:rPr lang="en"/>
              <a:t>, bleeding, bloodstream infection </a:t>
            </a:r>
            <a:endParaRPr/>
          </a:p>
        </p:txBody>
      </p:sp>
      <p:sp>
        <p:nvSpPr>
          <p:cNvPr id="585" name="Google Shape;585;p64"/>
          <p:cNvSpPr/>
          <p:nvPr/>
        </p:nvSpPr>
        <p:spPr>
          <a:xfrm>
            <a:off x="778600" y="2634675"/>
            <a:ext cx="126000" cy="5352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586" name="Google Shape;586;p64"/>
          <p:cNvSpPr txBox="1"/>
          <p:nvPr/>
        </p:nvSpPr>
        <p:spPr>
          <a:xfrm>
            <a:off x="300700" y="2709825"/>
            <a:ext cx="477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VGI</a:t>
            </a:r>
            <a:endParaRPr sz="1300">
              <a:solidFill>
                <a:schemeClr val="dk2"/>
              </a:solidFill>
              <a:latin typeface="Open Sans"/>
              <a:ea typeface="Open Sans"/>
              <a:cs typeface="Open Sans"/>
              <a:sym typeface="Open Sans"/>
            </a:endParaRPr>
          </a:p>
        </p:txBody>
      </p:sp>
      <p:cxnSp>
        <p:nvCxnSpPr>
          <p:cNvPr id="587" name="Google Shape;587;p64"/>
          <p:cNvCxnSpPr/>
          <p:nvPr/>
        </p:nvCxnSpPr>
        <p:spPr>
          <a:xfrm>
            <a:off x="3389675" y="3248100"/>
            <a:ext cx="519000" cy="314700"/>
          </a:xfrm>
          <a:prstGeom prst="straightConnector1">
            <a:avLst/>
          </a:prstGeom>
          <a:noFill/>
          <a:ln cap="flat" cmpd="sng" w="9525">
            <a:solidFill>
              <a:srgbClr val="896110"/>
            </a:solidFill>
            <a:prstDash val="solid"/>
            <a:round/>
            <a:headEnd len="med" w="med" type="stealth"/>
            <a:tailEnd len="med" w="med" type="none"/>
          </a:ln>
        </p:spPr>
      </p:cxnSp>
      <p:sp>
        <p:nvSpPr>
          <p:cNvPr id="588" name="Google Shape;588;p64"/>
          <p:cNvSpPr txBox="1"/>
          <p:nvPr/>
        </p:nvSpPr>
        <p:spPr>
          <a:xfrm>
            <a:off x="3701225" y="3562800"/>
            <a:ext cx="1717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896110"/>
                </a:solidFill>
                <a:latin typeface="Open Sans"/>
                <a:ea typeface="Open Sans"/>
                <a:cs typeface="Open Sans"/>
                <a:sym typeface="Open Sans"/>
              </a:rPr>
              <a:t>Must be explanted</a:t>
            </a:r>
            <a:endParaRPr sz="1300">
              <a:solidFill>
                <a:srgbClr val="896110"/>
              </a:solidFill>
              <a:latin typeface="Open Sans"/>
              <a:ea typeface="Open Sans"/>
              <a:cs typeface="Open Sans"/>
              <a:sym typeface="Open Sans"/>
            </a:endParaRPr>
          </a:p>
          <a:p>
            <a:pPr indent="0" lvl="0" marL="0" rtl="0" algn="l">
              <a:spcBef>
                <a:spcPts val="0"/>
              </a:spcBef>
              <a:spcAft>
                <a:spcPts val="0"/>
              </a:spcAft>
              <a:buNone/>
            </a:pPr>
            <a:r>
              <a:rPr lang="en" sz="1300">
                <a:solidFill>
                  <a:srgbClr val="896110"/>
                </a:solidFill>
                <a:latin typeface="Open Sans"/>
                <a:ea typeface="Open Sans"/>
                <a:cs typeface="Open Sans"/>
                <a:sym typeface="Open Sans"/>
              </a:rPr>
              <a:t>(no “conservative </a:t>
            </a:r>
            <a:r>
              <a:rPr lang="en" sz="1300">
                <a:solidFill>
                  <a:srgbClr val="896110"/>
                </a:solidFill>
                <a:latin typeface="Open Sans"/>
                <a:ea typeface="Open Sans"/>
                <a:cs typeface="Open Sans"/>
                <a:sym typeface="Open Sans"/>
              </a:rPr>
              <a:t>management”</a:t>
            </a:r>
            <a:r>
              <a:rPr lang="en" sz="1300">
                <a:solidFill>
                  <a:srgbClr val="896110"/>
                </a:solidFill>
                <a:latin typeface="Open Sans"/>
                <a:ea typeface="Open Sans"/>
                <a:cs typeface="Open Sans"/>
                <a:sym typeface="Open Sans"/>
              </a:rPr>
              <a:t>)</a:t>
            </a:r>
            <a:endParaRPr sz="1300">
              <a:solidFill>
                <a:srgbClr val="896110"/>
              </a:solidFill>
              <a:latin typeface="Open Sans"/>
              <a:ea typeface="Open Sans"/>
              <a:cs typeface="Open Sans"/>
              <a:sym typeface="Open Sans"/>
            </a:endParaRPr>
          </a:p>
        </p:txBody>
      </p:sp>
      <p:cxnSp>
        <p:nvCxnSpPr>
          <p:cNvPr id="589" name="Google Shape;589;p64"/>
          <p:cNvCxnSpPr/>
          <p:nvPr/>
        </p:nvCxnSpPr>
        <p:spPr>
          <a:xfrm rot="10800000">
            <a:off x="817800" y="2280600"/>
            <a:ext cx="385500" cy="126000"/>
          </a:xfrm>
          <a:prstGeom prst="straightConnector1">
            <a:avLst/>
          </a:prstGeom>
          <a:noFill/>
          <a:ln cap="flat" cmpd="sng" w="9525">
            <a:solidFill>
              <a:srgbClr val="3B71CA"/>
            </a:solidFill>
            <a:prstDash val="solid"/>
            <a:round/>
            <a:headEnd len="med" w="med" type="stealth"/>
            <a:tailEnd len="med" w="med" type="none"/>
          </a:ln>
        </p:spPr>
      </p:cxnSp>
      <p:sp>
        <p:nvSpPr>
          <p:cNvPr id="590" name="Google Shape;590;p64"/>
          <p:cNvSpPr txBox="1"/>
          <p:nvPr/>
        </p:nvSpPr>
        <p:spPr>
          <a:xfrm>
            <a:off x="91300" y="1935025"/>
            <a:ext cx="896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B71CA"/>
                </a:solidFill>
                <a:latin typeface="Open Sans"/>
                <a:ea typeface="Open Sans"/>
                <a:cs typeface="Open Sans"/>
                <a:sym typeface="Open Sans"/>
              </a:rPr>
              <a:t>High risk of VGI</a:t>
            </a:r>
            <a:endParaRPr sz="1300">
              <a:solidFill>
                <a:srgbClr val="3B71CA"/>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65"/>
          <p:cNvSpPr txBox="1"/>
          <p:nvPr>
            <p:ph type="title"/>
          </p:nvPr>
        </p:nvSpPr>
        <p:spPr>
          <a:xfrm>
            <a:off x="730000" y="1318650"/>
            <a:ext cx="35013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Vascular Graft Infections </a:t>
            </a:r>
            <a:r>
              <a:rPr b="0" lang="en"/>
              <a:t>(VGI)</a:t>
            </a:r>
            <a:endParaRPr b="0"/>
          </a:p>
        </p:txBody>
      </p:sp>
      <p:sp>
        <p:nvSpPr>
          <p:cNvPr id="596" name="Google Shape;596;p65"/>
          <p:cNvSpPr txBox="1"/>
          <p:nvPr>
            <p:ph idx="1" type="subTitle"/>
          </p:nvPr>
        </p:nvSpPr>
        <p:spPr>
          <a:xfrm>
            <a:off x="1628000" y="3161525"/>
            <a:ext cx="2397900" cy="75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DeSimone et al (2024)</a:t>
            </a:r>
            <a:endParaRPr/>
          </a:p>
          <a:p>
            <a:pPr indent="0" lvl="0" marL="0" rtl="0" algn="l">
              <a:spcBef>
                <a:spcPts val="0"/>
              </a:spcBef>
              <a:spcAft>
                <a:spcPts val="0"/>
              </a:spcAft>
              <a:buNone/>
            </a:pPr>
            <a:r>
              <a:rPr i="1" lang="en"/>
              <a:t>Clinical Infectious Diseases</a:t>
            </a:r>
            <a:r>
              <a:rPr lang="en"/>
              <a:t> [citation 2.1]</a:t>
            </a:r>
            <a:endParaRPr/>
          </a:p>
        </p:txBody>
      </p:sp>
      <p:sp>
        <p:nvSpPr>
          <p:cNvPr id="597" name="Google Shape;597;p65"/>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Objectives</a:t>
            </a:r>
            <a:endParaRPr b="1"/>
          </a:p>
          <a:p>
            <a:pPr indent="-311150" lvl="0" marL="457200" rtl="0" algn="l">
              <a:spcBef>
                <a:spcPts val="1200"/>
              </a:spcBef>
              <a:spcAft>
                <a:spcPts val="0"/>
              </a:spcAft>
              <a:buClr>
                <a:srgbClr val="858585"/>
              </a:buClr>
              <a:buSzPts val="1300"/>
              <a:buChar char="●"/>
            </a:pPr>
            <a:r>
              <a:rPr lang="en">
                <a:solidFill>
                  <a:srgbClr val="858585"/>
                </a:solidFill>
              </a:rPr>
              <a:t>Accurately diagnose &amp; categorize (suspected &amp; confirmed) VGIs</a:t>
            </a:r>
            <a:endParaRPr>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Describe surgical management</a:t>
            </a:r>
            <a:endParaRPr>
              <a:solidFill>
                <a:srgbClr val="858585"/>
              </a:solidFill>
            </a:endParaRPr>
          </a:p>
          <a:p>
            <a:pPr indent="-311150" lvl="0" marL="457200" rtl="0" algn="l">
              <a:spcBef>
                <a:spcPts val="0"/>
              </a:spcBef>
              <a:spcAft>
                <a:spcPts val="0"/>
              </a:spcAft>
              <a:buSzPts val="1300"/>
              <a:buChar char="●"/>
            </a:pPr>
            <a:r>
              <a:rPr b="1" lang="en"/>
              <a:t>Review </a:t>
            </a:r>
            <a:r>
              <a:rPr b="1" lang="en">
                <a:solidFill>
                  <a:srgbClr val="DF382C"/>
                </a:solidFill>
              </a:rPr>
              <a:t>treatment options</a:t>
            </a:r>
            <a:r>
              <a:rPr b="1" lang="en"/>
              <a:t> &amp; </a:t>
            </a:r>
            <a:r>
              <a:rPr b="1" lang="en">
                <a:solidFill>
                  <a:srgbClr val="DF382C"/>
                </a:solidFill>
              </a:rPr>
              <a:t>duration</a:t>
            </a:r>
            <a:endParaRPr b="1">
              <a:solidFill>
                <a:srgbClr val="DF382C"/>
              </a:solidFill>
            </a:endParaRPr>
          </a:p>
        </p:txBody>
      </p:sp>
      <p:pic>
        <p:nvPicPr>
          <p:cNvPr id="598" name="Google Shape;598;p65"/>
          <p:cNvPicPr preferRelativeResize="0"/>
          <p:nvPr/>
        </p:nvPicPr>
        <p:blipFill>
          <a:blip r:embed="rId3">
            <a:alphaModFix/>
          </a:blip>
          <a:stretch>
            <a:fillRect/>
          </a:stretch>
        </p:blipFill>
        <p:spPr>
          <a:xfrm>
            <a:off x="79450" y="3072173"/>
            <a:ext cx="1411175" cy="1858977"/>
          </a:xfrm>
          <a:prstGeom prst="rect">
            <a:avLst/>
          </a:prstGeom>
          <a:noFill/>
          <a:ln>
            <a:noFill/>
          </a:ln>
        </p:spPr>
      </p:pic>
      <p:sp>
        <p:nvSpPr>
          <p:cNvPr id="599" name="Google Shape;599;p65"/>
          <p:cNvSpPr/>
          <p:nvPr/>
        </p:nvSpPr>
        <p:spPr>
          <a:xfrm>
            <a:off x="7683800" y="102225"/>
            <a:ext cx="1300500" cy="13056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600" name="Google Shape;600;p65"/>
          <p:cNvPicPr preferRelativeResize="0"/>
          <p:nvPr/>
        </p:nvPicPr>
        <p:blipFill rotWithShape="1">
          <a:blip r:embed="rId4">
            <a:alphaModFix/>
          </a:blip>
          <a:srcRect b="11266" l="10480" r="10779" t="10388"/>
          <a:stretch/>
        </p:blipFill>
        <p:spPr>
          <a:xfrm>
            <a:off x="7640493" y="70765"/>
            <a:ext cx="1351670" cy="13449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VGI: Duration of treatment</a:t>
            </a:r>
            <a:endParaRPr/>
          </a:p>
        </p:txBody>
      </p:sp>
      <p:sp>
        <p:nvSpPr>
          <p:cNvPr id="606" name="Google Shape;606;p66"/>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607" name="Google Shape;607;p66"/>
          <p:cNvGrpSpPr/>
          <p:nvPr/>
        </p:nvGrpSpPr>
        <p:grpSpPr>
          <a:xfrm>
            <a:off x="1521473" y="1298700"/>
            <a:ext cx="6104665" cy="3750424"/>
            <a:chOff x="1521473" y="1298700"/>
            <a:chExt cx="6104665" cy="3750424"/>
          </a:xfrm>
        </p:grpSpPr>
        <p:pic>
          <p:nvPicPr>
            <p:cNvPr id="608" name="Google Shape;608;p66"/>
            <p:cNvPicPr preferRelativeResize="0"/>
            <p:nvPr/>
          </p:nvPicPr>
          <p:blipFill>
            <a:blip r:embed="rId3">
              <a:alphaModFix/>
            </a:blip>
            <a:stretch>
              <a:fillRect/>
            </a:stretch>
          </p:blipFill>
          <p:spPr>
            <a:xfrm>
              <a:off x="1521473" y="1298700"/>
              <a:ext cx="6104665" cy="3750424"/>
            </a:xfrm>
            <a:prstGeom prst="rect">
              <a:avLst/>
            </a:prstGeom>
            <a:noFill/>
            <a:ln>
              <a:noFill/>
            </a:ln>
          </p:spPr>
        </p:pic>
        <p:sp>
          <p:nvSpPr>
            <p:cNvPr id="609" name="Google Shape;609;p66"/>
            <p:cNvSpPr/>
            <p:nvPr/>
          </p:nvSpPr>
          <p:spPr>
            <a:xfrm>
              <a:off x="4050300" y="1393075"/>
              <a:ext cx="998700" cy="63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Open Sans"/>
                  <a:ea typeface="Open Sans"/>
                  <a:cs typeface="Open Sans"/>
                  <a:sym typeface="Open Sans"/>
                </a:rPr>
                <a:t>extra-anatomic reconstruction</a:t>
              </a:r>
              <a:endParaRPr sz="900">
                <a:latin typeface="Open Sans"/>
                <a:ea typeface="Open Sans"/>
                <a:cs typeface="Open Sans"/>
                <a:sym typeface="Open Sans"/>
              </a:endParaRPr>
            </a:p>
          </p:txBody>
        </p:sp>
        <p:sp>
          <p:nvSpPr>
            <p:cNvPr id="610" name="Google Shape;610;p66"/>
            <p:cNvSpPr/>
            <p:nvPr/>
          </p:nvSpPr>
          <p:spPr>
            <a:xfrm>
              <a:off x="5347975" y="1393075"/>
              <a:ext cx="998700" cy="63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Open Sans"/>
                  <a:ea typeface="Open Sans"/>
                  <a:cs typeface="Open Sans"/>
                  <a:sym typeface="Open Sans"/>
                </a:rPr>
                <a:t>in situ reconstruction</a:t>
              </a:r>
              <a:endParaRPr sz="900">
                <a:latin typeface="Open Sans"/>
                <a:ea typeface="Open Sans"/>
                <a:cs typeface="Open Sans"/>
                <a:sym typeface="Open Sans"/>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DeSimone et al (CID, 2024)</a:t>
            </a:r>
            <a:endParaRPr/>
          </a:p>
        </p:txBody>
      </p:sp>
      <p:pic>
        <p:nvPicPr>
          <p:cNvPr id="616" name="Google Shape;616;p67"/>
          <p:cNvPicPr preferRelativeResize="0"/>
          <p:nvPr/>
        </p:nvPicPr>
        <p:blipFill>
          <a:blip r:embed="rId3">
            <a:alphaModFix/>
          </a:blip>
          <a:stretch>
            <a:fillRect/>
          </a:stretch>
        </p:blipFill>
        <p:spPr>
          <a:xfrm>
            <a:off x="1725688" y="58025"/>
            <a:ext cx="5692626" cy="426947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68"/>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Learning points &amp; take aways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9"/>
          <p:cNvSpPr txBox="1"/>
          <p:nvPr>
            <p:ph type="title"/>
          </p:nvPr>
        </p:nvSpPr>
        <p:spPr>
          <a:xfrm>
            <a:off x="729450" y="632850"/>
            <a:ext cx="53106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Learning points &amp; take aways</a:t>
            </a:r>
            <a:endParaRPr/>
          </a:p>
        </p:txBody>
      </p:sp>
      <p:sp>
        <p:nvSpPr>
          <p:cNvPr id="627" name="Google Shape;627;p69"/>
          <p:cNvSpPr txBox="1"/>
          <p:nvPr>
            <p:ph idx="1" type="body"/>
          </p:nvPr>
        </p:nvSpPr>
        <p:spPr>
          <a:xfrm>
            <a:off x="729450" y="1393075"/>
            <a:ext cx="7961100" cy="3239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Rates of </a:t>
            </a:r>
            <a:r>
              <a:rPr b="1" lang="en">
                <a:solidFill>
                  <a:srgbClr val="3B71CA"/>
                </a:solidFill>
              </a:rPr>
              <a:t>f</a:t>
            </a:r>
            <a:r>
              <a:rPr b="1" lang="en">
                <a:solidFill>
                  <a:srgbClr val="3B71CA"/>
                </a:solidFill>
              </a:rPr>
              <a:t>oodborne illness</a:t>
            </a:r>
            <a:r>
              <a:rPr lang="en"/>
              <a:t> have been </a:t>
            </a:r>
            <a:r>
              <a:rPr b="1" lang="en">
                <a:solidFill>
                  <a:srgbClr val="DF382C"/>
                </a:solidFill>
              </a:rPr>
              <a:t>increasing due to multiple factors</a:t>
            </a:r>
            <a:r>
              <a:rPr lang="en"/>
              <a:t> (supply chain, intensive farming, climate change, improved surveillance) </a:t>
            </a:r>
            <a:endParaRPr/>
          </a:p>
          <a:p>
            <a:pPr indent="-311150" lvl="0" marL="457200" rtl="0" algn="l">
              <a:spcBef>
                <a:spcPts val="0"/>
              </a:spcBef>
              <a:spcAft>
                <a:spcPts val="0"/>
              </a:spcAft>
              <a:buSzPts val="1300"/>
              <a:buChar char="●"/>
            </a:pPr>
            <a:r>
              <a:rPr b="1" lang="en">
                <a:solidFill>
                  <a:srgbClr val="3B71CA"/>
                </a:solidFill>
              </a:rPr>
              <a:t>Listeria </a:t>
            </a:r>
            <a:r>
              <a:rPr lang="en"/>
              <a:t>is an uncommon, but deadly foodborne pathogen in part due to </a:t>
            </a:r>
            <a:r>
              <a:rPr b="1" lang="en">
                <a:solidFill>
                  <a:srgbClr val="DF382C"/>
                </a:solidFill>
              </a:rPr>
              <a:t>biofilm production</a:t>
            </a:r>
            <a:endParaRPr b="1">
              <a:solidFill>
                <a:srgbClr val="DF382C"/>
              </a:solidFill>
            </a:endParaRPr>
          </a:p>
          <a:p>
            <a:pPr indent="-311150" lvl="0" marL="457200" rtl="0" algn="l">
              <a:spcBef>
                <a:spcPts val="0"/>
              </a:spcBef>
              <a:spcAft>
                <a:spcPts val="0"/>
              </a:spcAft>
              <a:buSzPts val="1300"/>
              <a:buChar char="●"/>
            </a:pPr>
            <a:r>
              <a:rPr b="1" lang="en">
                <a:solidFill>
                  <a:srgbClr val="DF382C"/>
                </a:solidFill>
              </a:rPr>
              <a:t>Basilar CNS infections</a:t>
            </a:r>
            <a:r>
              <a:rPr lang="en"/>
              <a:t> are associated with </a:t>
            </a:r>
            <a:r>
              <a:rPr b="1" lang="en">
                <a:solidFill>
                  <a:srgbClr val="3B71CA"/>
                </a:solidFill>
              </a:rPr>
              <a:t>listeriosis</a:t>
            </a:r>
            <a:r>
              <a:rPr lang="en"/>
              <a:t>, in addition to </a:t>
            </a:r>
            <a:r>
              <a:rPr b="1" lang="en"/>
              <a:t>TB</a:t>
            </a:r>
            <a:r>
              <a:rPr lang="en"/>
              <a:t>, </a:t>
            </a:r>
            <a:r>
              <a:rPr b="1" lang="en"/>
              <a:t>fungal</a:t>
            </a:r>
            <a:r>
              <a:rPr lang="en"/>
              <a:t>, </a:t>
            </a:r>
            <a:r>
              <a:rPr b="1" lang="en"/>
              <a:t>spirochetes</a:t>
            </a:r>
            <a:r>
              <a:rPr lang="en"/>
              <a:t>, &amp; other </a:t>
            </a:r>
            <a:r>
              <a:rPr b="1" lang="en"/>
              <a:t>granulomatous processes</a:t>
            </a:r>
            <a:endParaRPr b="1"/>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b="1" lang="en">
                <a:solidFill>
                  <a:srgbClr val="3B71CA"/>
                </a:solidFill>
              </a:rPr>
              <a:t>Vascular graft infections</a:t>
            </a:r>
            <a:r>
              <a:rPr lang="en"/>
              <a:t> (VGI) are defined &amp; classified by the </a:t>
            </a:r>
            <a:r>
              <a:rPr b="1" lang="en">
                <a:solidFill>
                  <a:srgbClr val="DF382C"/>
                </a:solidFill>
              </a:rPr>
              <a:t>MAGIC criteria</a:t>
            </a:r>
            <a:r>
              <a:rPr b="1" lang="en" sz="1200">
                <a:solidFill>
                  <a:srgbClr val="DF382C"/>
                </a:solidFill>
              </a:rPr>
              <a:t>🪄</a:t>
            </a:r>
            <a:r>
              <a:rPr lang="en"/>
              <a:t> &amp; </a:t>
            </a:r>
            <a:r>
              <a:rPr b="1" lang="en">
                <a:solidFill>
                  <a:srgbClr val="896110"/>
                </a:solidFill>
              </a:rPr>
              <a:t>Samson classification</a:t>
            </a:r>
            <a:r>
              <a:rPr lang="en"/>
              <a:t>, </a:t>
            </a:r>
            <a:r>
              <a:rPr lang="en"/>
              <a:t>respectively</a:t>
            </a:r>
            <a:r>
              <a:rPr lang="en"/>
              <a:t> </a:t>
            </a:r>
            <a:endParaRPr/>
          </a:p>
          <a:p>
            <a:pPr indent="-311150" lvl="0" marL="457200" rtl="0" algn="l">
              <a:spcBef>
                <a:spcPts val="0"/>
              </a:spcBef>
              <a:spcAft>
                <a:spcPts val="0"/>
              </a:spcAft>
              <a:buSzPts val="1300"/>
              <a:buChar char="●"/>
            </a:pPr>
            <a:r>
              <a:rPr b="1" lang="en">
                <a:solidFill>
                  <a:srgbClr val="DF382C"/>
                </a:solidFill>
              </a:rPr>
              <a:t>Lifelong antibiotics</a:t>
            </a:r>
            <a:r>
              <a:rPr lang="en"/>
              <a:t> may be needed for VGIs, depending on </a:t>
            </a:r>
            <a:r>
              <a:rPr b="1" lang="en">
                <a:solidFill>
                  <a:srgbClr val="14A44D"/>
                </a:solidFill>
              </a:rPr>
              <a:t>surgical </a:t>
            </a:r>
            <a:r>
              <a:rPr b="1" lang="en">
                <a:solidFill>
                  <a:srgbClr val="14A44D"/>
                </a:solidFill>
              </a:rPr>
              <a:t>approach</a:t>
            </a:r>
            <a:r>
              <a:rPr lang="en"/>
              <a:t> (</a:t>
            </a:r>
            <a:r>
              <a:rPr i="1" lang="en">
                <a:solidFill>
                  <a:srgbClr val="0C622E"/>
                </a:solidFill>
              </a:rPr>
              <a:t>extra-anatomic</a:t>
            </a:r>
            <a:r>
              <a:rPr lang="en"/>
              <a:t> vs </a:t>
            </a:r>
            <a:r>
              <a:rPr i="1" lang="en">
                <a:solidFill>
                  <a:srgbClr val="0C622E"/>
                </a:solidFill>
              </a:rPr>
              <a:t>in situ</a:t>
            </a:r>
            <a:r>
              <a:rPr lang="en"/>
              <a:t> reconstruction), the </a:t>
            </a:r>
            <a:r>
              <a:rPr b="1" lang="en">
                <a:solidFill>
                  <a:srgbClr val="3B71CA"/>
                </a:solidFill>
              </a:rPr>
              <a:t>pathogen </a:t>
            </a:r>
            <a:r>
              <a:rPr b="1" lang="en">
                <a:solidFill>
                  <a:srgbClr val="3B71CA"/>
                </a:solidFill>
              </a:rPr>
              <a:t>identified</a:t>
            </a:r>
            <a:r>
              <a:rPr lang="en"/>
              <a:t>, and </a:t>
            </a:r>
            <a:r>
              <a:rPr b="1" lang="en">
                <a:solidFill>
                  <a:srgbClr val="3B71CA"/>
                </a:solidFill>
              </a:rPr>
              <a:t>extent of infection</a:t>
            </a:r>
            <a:endParaRPr b="1">
              <a:solidFill>
                <a:srgbClr val="3B71CA"/>
              </a:solidFill>
            </a:endParaRPr>
          </a:p>
        </p:txBody>
      </p:sp>
      <p:sp>
        <p:nvSpPr>
          <p:cNvPr id="628" name="Google Shape;628;p69"/>
          <p:cNvSpPr/>
          <p:nvPr/>
        </p:nvSpPr>
        <p:spPr>
          <a:xfrm>
            <a:off x="7753451" y="43625"/>
            <a:ext cx="1317900" cy="1360500"/>
          </a:xfrm>
          <a:prstGeom prst="rect">
            <a:avLst/>
          </a:prstGeom>
          <a:solidFill>
            <a:srgbClr val="DF382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QR CODE</a:t>
            </a:r>
            <a:endParaRPr>
              <a:latin typeface="Open Sans"/>
              <a:ea typeface="Open Sans"/>
              <a:cs typeface="Open Sans"/>
              <a:sym typeface="Open Sans"/>
            </a:endParaRPr>
          </a:p>
        </p:txBody>
      </p:sp>
      <p:pic>
        <p:nvPicPr>
          <p:cNvPr id="629" name="Google Shape;629;p69"/>
          <p:cNvPicPr preferRelativeResize="0"/>
          <p:nvPr/>
        </p:nvPicPr>
        <p:blipFill rotWithShape="1">
          <a:blip r:embed="rId3">
            <a:alphaModFix/>
          </a:blip>
          <a:srcRect b="11266" l="10480" r="10779" t="10388"/>
          <a:stretch/>
        </p:blipFill>
        <p:spPr>
          <a:xfrm>
            <a:off x="7656230" y="7725"/>
            <a:ext cx="1430850" cy="1423705"/>
          </a:xfrm>
          <a:prstGeom prst="rect">
            <a:avLst/>
          </a:prstGeom>
          <a:noFill/>
          <a:ln>
            <a:noFill/>
          </a:ln>
        </p:spPr>
      </p:pic>
      <p:sp>
        <p:nvSpPr>
          <p:cNvPr id="630" name="Google Shape;630;p69"/>
          <p:cNvSpPr txBox="1"/>
          <p:nvPr>
            <p:ph idx="1" type="body"/>
          </p:nvPr>
        </p:nvSpPr>
        <p:spPr>
          <a:xfrm>
            <a:off x="724950" y="4372551"/>
            <a:ext cx="7697400" cy="4605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sz="1200"/>
              <a:t>Slides available on </a:t>
            </a:r>
            <a:r>
              <a:rPr lang="en" sz="1200" u="sng">
                <a:solidFill>
                  <a:schemeClr val="accent5"/>
                </a:solidFill>
                <a:hlinkClick r:id="rId4">
                  <a:extLst>
                    <a:ext uri="{A12FA001-AC4F-418D-AE19-62706E023703}">
                      <ahyp:hlinkClr val="tx"/>
                    </a:ext>
                  </a:extLst>
                </a:hlinkClick>
              </a:rPr>
              <a:t>hunterratliff1.com/talk/</a:t>
            </a:r>
            <a:r>
              <a:rPr lang="en" sz="1200"/>
              <a:t>; Citations available via QR code or via the  “citations” button on the website</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HPI</a:t>
            </a:r>
            <a:endParaRPr/>
          </a:p>
        </p:txBody>
      </p:sp>
      <p:sp>
        <p:nvSpPr>
          <p:cNvPr id="116" name="Google Shape;116;p18"/>
          <p:cNvSpPr txBox="1"/>
          <p:nvPr>
            <p:ph idx="1" type="body"/>
          </p:nvPr>
        </p:nvSpPr>
        <p:spPr>
          <a:xfrm>
            <a:off x="729450" y="1393075"/>
            <a:ext cx="7688700" cy="2932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A </a:t>
            </a:r>
            <a:r>
              <a:rPr b="1" lang="en">
                <a:solidFill>
                  <a:srgbClr val="2D6987"/>
                </a:solidFill>
              </a:rPr>
              <a:t>73 y/o M </a:t>
            </a:r>
            <a:r>
              <a:rPr lang="en"/>
              <a:t>with </a:t>
            </a:r>
            <a:r>
              <a:rPr b="1" lang="en">
                <a:solidFill>
                  <a:srgbClr val="14A44D"/>
                </a:solidFill>
              </a:rPr>
              <a:t>unclear PMH</a:t>
            </a:r>
            <a:r>
              <a:rPr lang="en"/>
              <a:t> p/w </a:t>
            </a:r>
            <a:r>
              <a:rPr b="1" lang="en">
                <a:solidFill>
                  <a:srgbClr val="DC4C64"/>
                </a:solidFill>
              </a:rPr>
              <a:t>falls &amp; a right subdural hematoma</a:t>
            </a:r>
            <a:endParaRPr/>
          </a:p>
          <a:p>
            <a:pPr indent="-311150" lvl="0" marL="457200" rtl="0" algn="l">
              <a:spcBef>
                <a:spcPts val="1200"/>
              </a:spcBef>
              <a:spcAft>
                <a:spcPts val="0"/>
              </a:spcAft>
              <a:buSzPts val="1300"/>
              <a:buChar char="●"/>
            </a:pPr>
            <a:r>
              <a:rPr lang="en"/>
              <a:t>Week-long history of </a:t>
            </a:r>
            <a:r>
              <a:rPr b="1" lang="en"/>
              <a:t>frequent falls</a:t>
            </a:r>
            <a:r>
              <a:rPr lang="en"/>
              <a:t>, </a:t>
            </a:r>
            <a:r>
              <a:rPr b="1" lang="en"/>
              <a:t>headache</a:t>
            </a:r>
            <a:r>
              <a:rPr lang="en"/>
              <a:t>, and </a:t>
            </a:r>
            <a:r>
              <a:rPr b="1" lang="en"/>
              <a:t>slurred speech</a:t>
            </a:r>
            <a:endParaRPr b="1"/>
          </a:p>
          <a:p>
            <a:pPr indent="-311150" lvl="0" marL="457200" rtl="0" algn="l">
              <a:spcBef>
                <a:spcPts val="0"/>
              </a:spcBef>
              <a:spcAft>
                <a:spcPts val="0"/>
              </a:spcAft>
              <a:buSzPts val="1300"/>
              <a:buChar char="●"/>
            </a:pPr>
            <a:r>
              <a:rPr lang="en"/>
              <a:t>He was seen at OSH → CT showed R SDH → Txfr to Ruby</a:t>
            </a:r>
            <a:endParaRPr/>
          </a:p>
          <a:p>
            <a:pPr indent="-311150" lvl="0" marL="457200" rtl="0" algn="l">
              <a:spcBef>
                <a:spcPts val="0"/>
              </a:spcBef>
              <a:spcAft>
                <a:spcPts val="0"/>
              </a:spcAft>
              <a:buSzPts val="1300"/>
              <a:buChar char="●"/>
            </a:pPr>
            <a:r>
              <a:rPr lang="en"/>
              <a:t>Admit to NSGY</a:t>
            </a:r>
            <a:endParaRPr/>
          </a:p>
          <a:p>
            <a:pPr indent="-298450" lvl="1" marL="914400" rtl="0" algn="l">
              <a:spcBef>
                <a:spcPts val="0"/>
              </a:spcBef>
              <a:spcAft>
                <a:spcPts val="0"/>
              </a:spcAft>
              <a:buSzPts val="1100"/>
              <a:buChar char="○"/>
            </a:pPr>
            <a:r>
              <a:rPr lang="en"/>
              <a:t>Exam normal, non operative management</a:t>
            </a:r>
            <a:endParaRPr/>
          </a:p>
          <a:p>
            <a:pPr indent="-298450" lvl="1" marL="914400" rtl="0" algn="l">
              <a:spcBef>
                <a:spcPts val="0"/>
              </a:spcBef>
              <a:spcAft>
                <a:spcPts val="0"/>
              </a:spcAft>
              <a:buSzPts val="1100"/>
              <a:buChar char="○"/>
            </a:pPr>
            <a:r>
              <a:rPr lang="en"/>
              <a:t>Not much documented for HPI or social history</a:t>
            </a:r>
            <a:endParaRPr/>
          </a:p>
          <a:p>
            <a:pPr indent="-311150" lvl="0" marL="457200" rtl="0" algn="l">
              <a:spcBef>
                <a:spcPts val="0"/>
              </a:spcBef>
              <a:spcAft>
                <a:spcPts val="0"/>
              </a:spcAft>
              <a:buSzPts val="1300"/>
              <a:buChar char="●"/>
            </a:pPr>
            <a:r>
              <a:rPr lang="en"/>
              <a:t>Hospital day 2: only A&amp;Ox2</a:t>
            </a:r>
            <a:endParaRPr/>
          </a:p>
          <a:p>
            <a:pPr indent="-298450" lvl="1" marL="914400" rtl="0" algn="l">
              <a:spcBef>
                <a:spcPts val="0"/>
              </a:spcBef>
              <a:spcAft>
                <a:spcPts val="0"/>
              </a:spcAft>
              <a:buSzPts val="1100"/>
              <a:buChar char="○"/>
            </a:pPr>
            <a:r>
              <a:rPr lang="en"/>
              <a:t>Ordered labs → CBC w/ leukocytosis</a:t>
            </a:r>
            <a:endParaRPr/>
          </a:p>
          <a:p>
            <a:pPr indent="-298450" lvl="1" marL="914400" rtl="0" algn="l">
              <a:spcBef>
                <a:spcPts val="0"/>
              </a:spcBef>
              <a:spcAft>
                <a:spcPts val="0"/>
              </a:spcAft>
              <a:buSzPts val="1100"/>
              <a:buChar char="○"/>
            </a:pPr>
            <a:r>
              <a:rPr lang="en"/>
              <a:t>Repeat CTH stable</a:t>
            </a:r>
            <a:endParaRPr/>
          </a:p>
          <a:p>
            <a:pPr indent="-311150" lvl="0" marL="457200" rtl="0" algn="l">
              <a:spcBef>
                <a:spcPts val="0"/>
              </a:spcBef>
              <a:spcAft>
                <a:spcPts val="0"/>
              </a:spcAft>
              <a:buSzPts val="1300"/>
              <a:buChar char="●"/>
            </a:pPr>
            <a:r>
              <a:rPr lang="en"/>
              <a:t>Hospital day 3: Worsened mental status</a:t>
            </a:r>
            <a:endParaRPr/>
          </a:p>
          <a:p>
            <a:pPr indent="-298450" lvl="1" marL="914400" rtl="0" algn="l">
              <a:spcBef>
                <a:spcPts val="0"/>
              </a:spcBef>
              <a:spcAft>
                <a:spcPts val="0"/>
              </a:spcAft>
              <a:buSzPts val="1100"/>
              <a:buChar char="○"/>
            </a:pPr>
            <a:r>
              <a:rPr lang="en"/>
              <a:t>Sent infectious workup (UA/UCx, BCx)</a:t>
            </a:r>
            <a:endParaRPr/>
          </a:p>
          <a:p>
            <a:pPr indent="-298450" lvl="1" marL="914400" rtl="0" algn="l">
              <a:spcBef>
                <a:spcPts val="0"/>
              </a:spcBef>
              <a:spcAft>
                <a:spcPts val="0"/>
              </a:spcAft>
              <a:buSzPts val="1100"/>
              <a:buChar char="○"/>
            </a:pPr>
            <a:r>
              <a:rPr lang="en"/>
              <a:t>Started Vanco / Cefepime / Flagyl</a:t>
            </a:r>
            <a:endParaRPr/>
          </a:p>
          <a:p>
            <a:pPr indent="-298450" lvl="1" marL="914400" rtl="0" algn="l">
              <a:spcBef>
                <a:spcPts val="0"/>
              </a:spcBef>
              <a:spcAft>
                <a:spcPts val="0"/>
              </a:spcAft>
              <a:buSzPts val="1100"/>
              <a:buChar char="○"/>
            </a:pPr>
            <a:r>
              <a:rPr lang="en"/>
              <a:t>Obtained MRI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Initial workup</a:t>
            </a:r>
            <a:endParaRPr/>
          </a:p>
        </p:txBody>
      </p:sp>
      <p:sp>
        <p:nvSpPr>
          <p:cNvPr id="122" name="Google Shape;122;p19"/>
          <p:cNvSpPr txBox="1"/>
          <p:nvPr>
            <p:ph idx="1" type="body"/>
          </p:nvPr>
        </p:nvSpPr>
        <p:spPr>
          <a:xfrm>
            <a:off x="729450" y="1393075"/>
            <a:ext cx="3674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Vitals</a:t>
            </a:r>
            <a:r>
              <a:rPr lang="en"/>
              <a:t>: Normal, bit hypertensive</a:t>
            </a:r>
            <a:endParaRPr/>
          </a:p>
          <a:p>
            <a:pPr indent="0" lvl="0" marL="0" rtl="0" algn="l">
              <a:spcBef>
                <a:spcPts val="1200"/>
              </a:spcBef>
              <a:spcAft>
                <a:spcPts val="0"/>
              </a:spcAft>
              <a:buNone/>
            </a:pPr>
            <a:r>
              <a:rPr b="1" lang="en"/>
              <a:t>Neuro exam</a:t>
            </a:r>
            <a:r>
              <a:rPr lang="en"/>
              <a:t>: Normal (at first)</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Initial workup</a:t>
            </a:r>
            <a:endParaRPr/>
          </a:p>
        </p:txBody>
      </p:sp>
      <p:sp>
        <p:nvSpPr>
          <p:cNvPr id="128" name="Google Shape;128;p20"/>
          <p:cNvSpPr txBox="1"/>
          <p:nvPr>
            <p:ph idx="1" type="body"/>
          </p:nvPr>
        </p:nvSpPr>
        <p:spPr>
          <a:xfrm>
            <a:off x="729450" y="1393075"/>
            <a:ext cx="3674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Vitals</a:t>
            </a:r>
            <a:r>
              <a:rPr lang="en"/>
              <a:t>: Normal, bit hypertensive</a:t>
            </a:r>
            <a:endParaRPr/>
          </a:p>
          <a:p>
            <a:pPr indent="0" lvl="0" marL="0" rtl="0" algn="l">
              <a:spcBef>
                <a:spcPts val="1200"/>
              </a:spcBef>
              <a:spcAft>
                <a:spcPts val="0"/>
              </a:spcAft>
              <a:buNone/>
            </a:pPr>
            <a:r>
              <a:rPr b="1" lang="en"/>
              <a:t>Neuro exam</a:t>
            </a:r>
            <a:r>
              <a:rPr lang="en"/>
              <a:t>: Normal (at first)</a:t>
            </a:r>
            <a:endParaRPr/>
          </a:p>
          <a:p>
            <a:pPr indent="0" lvl="0" marL="0" rtl="0" algn="l">
              <a:spcBef>
                <a:spcPts val="1200"/>
              </a:spcBef>
              <a:spcAft>
                <a:spcPts val="1200"/>
              </a:spcAft>
              <a:buNone/>
            </a:pPr>
            <a:r>
              <a:rPr b="1" lang="en"/>
              <a:t>CTH</a:t>
            </a:r>
            <a:r>
              <a:rPr lang="en"/>
              <a:t>: 4mm right frontal SDH</a:t>
            </a:r>
            <a:endParaRPr/>
          </a:p>
        </p:txBody>
      </p:sp>
      <p:grpSp>
        <p:nvGrpSpPr>
          <p:cNvPr id="129" name="Google Shape;129;p20"/>
          <p:cNvGrpSpPr/>
          <p:nvPr/>
        </p:nvGrpSpPr>
        <p:grpSpPr>
          <a:xfrm>
            <a:off x="5201710" y="817877"/>
            <a:ext cx="3559211" cy="4060709"/>
            <a:chOff x="5201983" y="2617975"/>
            <a:chExt cx="1930367" cy="2261100"/>
          </a:xfrm>
        </p:grpSpPr>
        <p:pic>
          <p:nvPicPr>
            <p:cNvPr id="130" name="Google Shape;130;p20"/>
            <p:cNvPicPr preferRelativeResize="0"/>
            <p:nvPr/>
          </p:nvPicPr>
          <p:blipFill>
            <a:blip r:embed="rId3">
              <a:alphaModFix/>
            </a:blip>
            <a:stretch>
              <a:fillRect/>
            </a:stretch>
          </p:blipFill>
          <p:spPr>
            <a:xfrm>
              <a:off x="5201983" y="2617975"/>
              <a:ext cx="1930367" cy="2261100"/>
            </a:xfrm>
            <a:prstGeom prst="rect">
              <a:avLst/>
            </a:prstGeom>
            <a:noFill/>
            <a:ln>
              <a:noFill/>
            </a:ln>
          </p:spPr>
        </p:pic>
        <p:cxnSp>
          <p:nvCxnSpPr>
            <p:cNvPr id="131" name="Google Shape;131;p20"/>
            <p:cNvCxnSpPr/>
            <p:nvPr/>
          </p:nvCxnSpPr>
          <p:spPr>
            <a:xfrm>
              <a:off x="5324400" y="2964975"/>
              <a:ext cx="259500" cy="401100"/>
            </a:xfrm>
            <a:prstGeom prst="straightConnector1">
              <a:avLst/>
            </a:prstGeom>
            <a:noFill/>
            <a:ln cap="flat" cmpd="sng" w="19050">
              <a:solidFill>
                <a:srgbClr val="DF382C"/>
              </a:solidFill>
              <a:prstDash val="solid"/>
              <a:round/>
              <a:headEnd len="med" w="med" type="none"/>
              <a:tailEnd len="med" w="med" type="triangl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Initial workup</a:t>
            </a:r>
            <a:endParaRPr/>
          </a:p>
        </p:txBody>
      </p:sp>
      <p:sp>
        <p:nvSpPr>
          <p:cNvPr id="137" name="Google Shape;137;p21"/>
          <p:cNvSpPr txBox="1"/>
          <p:nvPr>
            <p:ph idx="1" type="body"/>
          </p:nvPr>
        </p:nvSpPr>
        <p:spPr>
          <a:xfrm>
            <a:off x="729450" y="1393075"/>
            <a:ext cx="3674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Vitals</a:t>
            </a:r>
            <a:r>
              <a:rPr lang="en"/>
              <a:t>: Normal, bit hypertensive</a:t>
            </a:r>
            <a:endParaRPr/>
          </a:p>
          <a:p>
            <a:pPr indent="0" lvl="0" marL="0" rtl="0" algn="l">
              <a:spcBef>
                <a:spcPts val="1200"/>
              </a:spcBef>
              <a:spcAft>
                <a:spcPts val="0"/>
              </a:spcAft>
              <a:buNone/>
            </a:pPr>
            <a:r>
              <a:rPr b="1" lang="en"/>
              <a:t>Neuro exam</a:t>
            </a:r>
            <a:r>
              <a:rPr lang="en"/>
              <a:t>: Normal (at first)</a:t>
            </a:r>
            <a:endParaRPr/>
          </a:p>
          <a:p>
            <a:pPr indent="0" lvl="0" marL="0" rtl="0" algn="l">
              <a:spcBef>
                <a:spcPts val="1200"/>
              </a:spcBef>
              <a:spcAft>
                <a:spcPts val="0"/>
              </a:spcAft>
              <a:buNone/>
            </a:pPr>
            <a:r>
              <a:rPr b="1" lang="en"/>
              <a:t>CTH</a:t>
            </a:r>
            <a:r>
              <a:rPr lang="en"/>
              <a:t>: 4mm right frontal SDH</a:t>
            </a:r>
            <a:endParaRPr/>
          </a:p>
          <a:p>
            <a:pPr indent="0" lvl="0" marL="0" rtl="0" algn="l">
              <a:spcBef>
                <a:spcPts val="1200"/>
              </a:spcBef>
              <a:spcAft>
                <a:spcPts val="0"/>
              </a:spcAft>
              <a:buNone/>
            </a:pPr>
            <a:r>
              <a:rPr b="1" lang="en"/>
              <a:t>A1c</a:t>
            </a:r>
            <a:r>
              <a:rPr lang="en"/>
              <a:t>: </a:t>
            </a:r>
            <a:r>
              <a:rPr lang="en">
                <a:solidFill>
                  <a:srgbClr val="DF382C"/>
                </a:solidFill>
              </a:rPr>
              <a:t>9.8</a:t>
            </a:r>
            <a:endParaRPr>
              <a:solidFill>
                <a:srgbClr val="DF382C"/>
              </a:solidFill>
            </a:endParaRPr>
          </a:p>
          <a:p>
            <a:pPr indent="0" lvl="0" marL="0" rtl="0" algn="l">
              <a:spcBef>
                <a:spcPts val="1200"/>
              </a:spcBef>
              <a:spcAft>
                <a:spcPts val="1200"/>
              </a:spcAft>
              <a:buNone/>
            </a:pPr>
            <a:r>
              <a:rPr b="1" lang="en"/>
              <a:t>HIV screen</a:t>
            </a:r>
            <a:r>
              <a:rPr lang="en"/>
              <a:t>: not obtained</a:t>
            </a:r>
            <a:endParaRPr/>
          </a:p>
        </p:txBody>
      </p:sp>
      <p:grpSp>
        <p:nvGrpSpPr>
          <p:cNvPr id="138" name="Google Shape;138;p21"/>
          <p:cNvGrpSpPr/>
          <p:nvPr/>
        </p:nvGrpSpPr>
        <p:grpSpPr>
          <a:xfrm>
            <a:off x="4571988" y="834200"/>
            <a:ext cx="4410075" cy="2971800"/>
            <a:chOff x="4571988" y="834200"/>
            <a:chExt cx="4410075" cy="2971800"/>
          </a:xfrm>
        </p:grpSpPr>
        <p:pic>
          <p:nvPicPr>
            <p:cNvPr id="139" name="Google Shape;139;p21"/>
            <p:cNvPicPr preferRelativeResize="0"/>
            <p:nvPr/>
          </p:nvPicPr>
          <p:blipFill>
            <a:blip r:embed="rId3">
              <a:alphaModFix/>
            </a:blip>
            <a:stretch>
              <a:fillRect/>
            </a:stretch>
          </p:blipFill>
          <p:spPr>
            <a:xfrm>
              <a:off x="4571988" y="834200"/>
              <a:ext cx="4410075" cy="2971800"/>
            </a:xfrm>
            <a:prstGeom prst="rect">
              <a:avLst/>
            </a:prstGeom>
            <a:noFill/>
            <a:ln>
              <a:noFill/>
            </a:ln>
          </p:spPr>
        </p:pic>
        <p:sp>
          <p:nvSpPr>
            <p:cNvPr id="140" name="Google Shape;140;p21"/>
            <p:cNvSpPr/>
            <p:nvPr/>
          </p:nvSpPr>
          <p:spPr>
            <a:xfrm>
              <a:off x="7442900" y="834200"/>
              <a:ext cx="495600" cy="3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Open Sans"/>
                  <a:ea typeface="Open Sans"/>
                  <a:cs typeface="Open Sans"/>
                  <a:sym typeface="Open Sans"/>
                </a:rPr>
                <a:t>HD1</a:t>
              </a:r>
              <a:endParaRPr b="1" sz="1000">
                <a:latin typeface="Open Sans"/>
                <a:ea typeface="Open Sans"/>
                <a:cs typeface="Open Sans"/>
                <a:sym typeface="Open Sans"/>
              </a:endParaRPr>
            </a:p>
          </p:txBody>
        </p:sp>
        <p:sp>
          <p:nvSpPr>
            <p:cNvPr id="141" name="Google Shape;141;p21"/>
            <p:cNvSpPr/>
            <p:nvPr/>
          </p:nvSpPr>
          <p:spPr>
            <a:xfrm>
              <a:off x="7938500" y="834200"/>
              <a:ext cx="495600" cy="3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Open Sans"/>
                  <a:ea typeface="Open Sans"/>
                  <a:cs typeface="Open Sans"/>
                  <a:sym typeface="Open Sans"/>
                </a:rPr>
                <a:t>HD2</a:t>
              </a:r>
              <a:endParaRPr b="1" sz="1000">
                <a:latin typeface="Open Sans"/>
                <a:ea typeface="Open Sans"/>
                <a:cs typeface="Open Sans"/>
                <a:sym typeface="Open Sans"/>
              </a:endParaRPr>
            </a:p>
          </p:txBody>
        </p:sp>
        <p:sp>
          <p:nvSpPr>
            <p:cNvPr id="142" name="Google Shape;142;p21"/>
            <p:cNvSpPr/>
            <p:nvPr/>
          </p:nvSpPr>
          <p:spPr>
            <a:xfrm>
              <a:off x="8434100" y="834200"/>
              <a:ext cx="495600" cy="3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Open Sans"/>
                  <a:ea typeface="Open Sans"/>
                  <a:cs typeface="Open Sans"/>
                  <a:sym typeface="Open Sans"/>
                </a:rPr>
                <a:t>HD3</a:t>
              </a:r>
              <a:endParaRPr b="1" sz="1000">
                <a:latin typeface="Open Sans"/>
                <a:ea typeface="Open Sans"/>
                <a:cs typeface="Open Sans"/>
                <a:sym typeface="Open Sans"/>
              </a:endParaRPr>
            </a:p>
          </p:txBody>
        </p:sp>
        <p:sp>
          <p:nvSpPr>
            <p:cNvPr id="143" name="Google Shape;143;p21"/>
            <p:cNvSpPr/>
            <p:nvPr/>
          </p:nvSpPr>
          <p:spPr>
            <a:xfrm>
              <a:off x="6365450" y="834200"/>
              <a:ext cx="1077300" cy="32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latin typeface="Open Sans"/>
                  <a:ea typeface="Open Sans"/>
                  <a:cs typeface="Open Sans"/>
                  <a:sym typeface="Open Sans"/>
                </a:rPr>
                <a:t>Admit</a:t>
              </a:r>
              <a:endParaRPr b="1" sz="1100">
                <a:latin typeface="Open Sans"/>
                <a:ea typeface="Open Sans"/>
                <a:cs typeface="Open Sans"/>
                <a:sym typeface="Open Sans"/>
              </a:endParaRPr>
            </a:p>
          </p:txBody>
        </p:sp>
      </p:grpSp>
      <p:pic>
        <p:nvPicPr>
          <p:cNvPr id="144" name="Google Shape;144;p21"/>
          <p:cNvPicPr preferRelativeResize="0"/>
          <p:nvPr/>
        </p:nvPicPr>
        <p:blipFill>
          <a:blip r:embed="rId4">
            <a:alphaModFix/>
          </a:blip>
          <a:stretch>
            <a:fillRect/>
          </a:stretch>
        </p:blipFill>
        <p:spPr>
          <a:xfrm>
            <a:off x="5201983" y="2617975"/>
            <a:ext cx="1930367" cy="2261100"/>
          </a:xfrm>
          <a:prstGeom prst="rect">
            <a:avLst/>
          </a:prstGeom>
          <a:noFill/>
          <a:ln>
            <a:noFill/>
          </a:ln>
        </p:spPr>
      </p:pic>
      <p:cxnSp>
        <p:nvCxnSpPr>
          <p:cNvPr id="145" name="Google Shape;145;p21"/>
          <p:cNvCxnSpPr/>
          <p:nvPr/>
        </p:nvCxnSpPr>
        <p:spPr>
          <a:xfrm>
            <a:off x="5324400" y="2964975"/>
            <a:ext cx="259500" cy="401100"/>
          </a:xfrm>
          <a:prstGeom prst="straightConnector1">
            <a:avLst/>
          </a:prstGeom>
          <a:noFill/>
          <a:ln cap="flat" cmpd="sng" w="19050">
            <a:solidFill>
              <a:srgbClr val="DF382C"/>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